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8" r:id="rId3"/>
    <p:sldId id="278" r:id="rId4"/>
    <p:sldId id="280" r:id="rId5"/>
    <p:sldId id="265" r:id="rId6"/>
    <p:sldId id="271" r:id="rId7"/>
    <p:sldId id="277" r:id="rId8"/>
    <p:sldId id="276" r:id="rId9"/>
    <p:sldId id="298" r:id="rId10"/>
    <p:sldId id="266" r:id="rId11"/>
    <p:sldId id="268" r:id="rId12"/>
    <p:sldId id="286" r:id="rId13"/>
    <p:sldId id="289" r:id="rId14"/>
    <p:sldId id="290" r:id="rId15"/>
    <p:sldId id="291" r:id="rId16"/>
    <p:sldId id="292" r:id="rId17"/>
    <p:sldId id="267" r:id="rId18"/>
    <p:sldId id="293" r:id="rId19"/>
    <p:sldId id="294" r:id="rId20"/>
    <p:sldId id="269" r:id="rId21"/>
    <p:sldId id="270" r:id="rId22"/>
    <p:sldId id="297" r:id="rId23"/>
    <p:sldId id="301" r:id="rId24"/>
    <p:sldId id="299" r:id="rId25"/>
    <p:sldId id="302" r:id="rId26"/>
    <p:sldId id="282" r:id="rId27"/>
    <p:sldId id="284" r:id="rId28"/>
    <p:sldId id="30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4056" userDrawn="1">
          <p15:clr>
            <a:srgbClr val="A4A3A4"/>
          </p15:clr>
        </p15:guide>
        <p15:guide id="4" orient="horz" pos="264" userDrawn="1">
          <p15:clr>
            <a:srgbClr val="A4A3A4"/>
          </p15:clr>
        </p15:guide>
        <p15:guide id="5" orient="horz" pos="816" userDrawn="1">
          <p15:clr>
            <a:srgbClr val="A4A3A4"/>
          </p15:clr>
        </p15:guide>
        <p15:guide id="6" pos="384" userDrawn="1">
          <p15:clr>
            <a:srgbClr val="A4A3A4"/>
          </p15:clr>
        </p15:guide>
        <p15:guide id="7" pos="7536" userDrawn="1">
          <p15:clr>
            <a:srgbClr val="A4A3A4"/>
          </p15:clr>
        </p15:guide>
        <p15:guide id="8" pos="46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C76"/>
    <a:srgbClr val="0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3"/>
    <p:restoredTop sz="94664"/>
  </p:normalViewPr>
  <p:slideViewPr>
    <p:cSldViewPr snapToGrid="0" snapToObjects="1">
      <p:cViewPr varScale="1">
        <p:scale>
          <a:sx n="165" d="100"/>
          <a:sy n="165" d="100"/>
        </p:scale>
        <p:origin x="208" y="216"/>
      </p:cViewPr>
      <p:guideLst>
        <p:guide orient="horz" pos="2160"/>
        <p:guide pos="3840"/>
        <p:guide orient="horz" pos="4056"/>
        <p:guide orient="horz" pos="264"/>
        <p:guide orient="horz" pos="816"/>
        <p:guide pos="384"/>
        <p:guide pos="7536"/>
        <p:guide pos="46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5BFD4-4F4C-7443-8E1A-FFA00BC295ED}"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C7AC1-8408-4A40-80E4-4B762E0972E9}" type="slidenum">
              <a:rPr lang="en-US" smtClean="0"/>
              <a:t>‹#›</a:t>
            </a:fld>
            <a:endParaRPr lang="en-US"/>
          </a:p>
        </p:txBody>
      </p:sp>
    </p:spTree>
    <p:extLst>
      <p:ext uri="{BB962C8B-B14F-4D97-AF65-F5344CB8AC3E}">
        <p14:creationId xmlns:p14="http://schemas.microsoft.com/office/powerpoint/2010/main" val="1528065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4</a:t>
            </a:fld>
            <a:endParaRPr lang="en-US"/>
          </a:p>
        </p:txBody>
      </p:sp>
    </p:spTree>
    <p:extLst>
      <p:ext uri="{BB962C8B-B14F-4D97-AF65-F5344CB8AC3E}">
        <p14:creationId xmlns:p14="http://schemas.microsoft.com/office/powerpoint/2010/main" val="18224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14</a:t>
            </a:fld>
            <a:endParaRPr lang="en-US"/>
          </a:p>
        </p:txBody>
      </p:sp>
    </p:spTree>
    <p:extLst>
      <p:ext uri="{BB962C8B-B14F-4D97-AF65-F5344CB8AC3E}">
        <p14:creationId xmlns:p14="http://schemas.microsoft.com/office/powerpoint/2010/main" val="379578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15</a:t>
            </a:fld>
            <a:endParaRPr lang="en-US"/>
          </a:p>
        </p:txBody>
      </p:sp>
    </p:spTree>
    <p:extLst>
      <p:ext uri="{BB962C8B-B14F-4D97-AF65-F5344CB8AC3E}">
        <p14:creationId xmlns:p14="http://schemas.microsoft.com/office/powerpoint/2010/main" val="20520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16</a:t>
            </a:fld>
            <a:endParaRPr lang="en-US"/>
          </a:p>
        </p:txBody>
      </p:sp>
    </p:spTree>
    <p:extLst>
      <p:ext uri="{BB962C8B-B14F-4D97-AF65-F5344CB8AC3E}">
        <p14:creationId xmlns:p14="http://schemas.microsoft.com/office/powerpoint/2010/main" val="5931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17</a:t>
            </a:fld>
            <a:endParaRPr lang="en-US"/>
          </a:p>
        </p:txBody>
      </p:sp>
    </p:spTree>
    <p:extLst>
      <p:ext uri="{BB962C8B-B14F-4D97-AF65-F5344CB8AC3E}">
        <p14:creationId xmlns:p14="http://schemas.microsoft.com/office/powerpoint/2010/main" val="339257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18</a:t>
            </a:fld>
            <a:endParaRPr lang="en-US"/>
          </a:p>
        </p:txBody>
      </p:sp>
    </p:spTree>
    <p:extLst>
      <p:ext uri="{BB962C8B-B14F-4D97-AF65-F5344CB8AC3E}">
        <p14:creationId xmlns:p14="http://schemas.microsoft.com/office/powerpoint/2010/main" val="3051167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19</a:t>
            </a:fld>
            <a:endParaRPr lang="en-US"/>
          </a:p>
        </p:txBody>
      </p:sp>
    </p:spTree>
    <p:extLst>
      <p:ext uri="{BB962C8B-B14F-4D97-AF65-F5344CB8AC3E}">
        <p14:creationId xmlns:p14="http://schemas.microsoft.com/office/powerpoint/2010/main" val="1519130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20</a:t>
            </a:fld>
            <a:endParaRPr lang="en-US"/>
          </a:p>
        </p:txBody>
      </p:sp>
    </p:spTree>
    <p:extLst>
      <p:ext uri="{BB962C8B-B14F-4D97-AF65-F5344CB8AC3E}">
        <p14:creationId xmlns:p14="http://schemas.microsoft.com/office/powerpoint/2010/main" val="86787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21</a:t>
            </a:fld>
            <a:endParaRPr lang="en-US"/>
          </a:p>
        </p:txBody>
      </p:sp>
    </p:spTree>
    <p:extLst>
      <p:ext uri="{BB962C8B-B14F-4D97-AF65-F5344CB8AC3E}">
        <p14:creationId xmlns:p14="http://schemas.microsoft.com/office/powerpoint/2010/main" val="1721001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22</a:t>
            </a:fld>
            <a:endParaRPr lang="en-US"/>
          </a:p>
        </p:txBody>
      </p:sp>
    </p:spTree>
    <p:extLst>
      <p:ext uri="{BB962C8B-B14F-4D97-AF65-F5344CB8AC3E}">
        <p14:creationId xmlns:p14="http://schemas.microsoft.com/office/powerpoint/2010/main" val="2967351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23</a:t>
            </a:fld>
            <a:endParaRPr lang="en-US"/>
          </a:p>
        </p:txBody>
      </p:sp>
    </p:spTree>
    <p:extLst>
      <p:ext uri="{BB962C8B-B14F-4D97-AF65-F5344CB8AC3E}">
        <p14:creationId xmlns:p14="http://schemas.microsoft.com/office/powerpoint/2010/main" val="309214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6</a:t>
            </a:fld>
            <a:endParaRPr lang="en-US"/>
          </a:p>
        </p:txBody>
      </p:sp>
    </p:spTree>
    <p:extLst>
      <p:ext uri="{BB962C8B-B14F-4D97-AF65-F5344CB8AC3E}">
        <p14:creationId xmlns:p14="http://schemas.microsoft.com/office/powerpoint/2010/main" val="225627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24</a:t>
            </a:fld>
            <a:endParaRPr lang="en-US"/>
          </a:p>
        </p:txBody>
      </p:sp>
    </p:spTree>
    <p:extLst>
      <p:ext uri="{BB962C8B-B14F-4D97-AF65-F5344CB8AC3E}">
        <p14:creationId xmlns:p14="http://schemas.microsoft.com/office/powerpoint/2010/main" val="308370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25</a:t>
            </a:fld>
            <a:endParaRPr lang="en-US"/>
          </a:p>
        </p:txBody>
      </p:sp>
    </p:spTree>
    <p:extLst>
      <p:ext uri="{BB962C8B-B14F-4D97-AF65-F5344CB8AC3E}">
        <p14:creationId xmlns:p14="http://schemas.microsoft.com/office/powerpoint/2010/main" val="236342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26</a:t>
            </a:fld>
            <a:endParaRPr lang="en-US"/>
          </a:p>
        </p:txBody>
      </p:sp>
    </p:spTree>
    <p:extLst>
      <p:ext uri="{BB962C8B-B14F-4D97-AF65-F5344CB8AC3E}">
        <p14:creationId xmlns:p14="http://schemas.microsoft.com/office/powerpoint/2010/main" val="1982241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27</a:t>
            </a:fld>
            <a:endParaRPr lang="en-US"/>
          </a:p>
        </p:txBody>
      </p:sp>
    </p:spTree>
    <p:extLst>
      <p:ext uri="{BB962C8B-B14F-4D97-AF65-F5344CB8AC3E}">
        <p14:creationId xmlns:p14="http://schemas.microsoft.com/office/powerpoint/2010/main" val="2271399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28</a:t>
            </a:fld>
            <a:endParaRPr lang="en-US"/>
          </a:p>
        </p:txBody>
      </p:sp>
    </p:spTree>
    <p:extLst>
      <p:ext uri="{BB962C8B-B14F-4D97-AF65-F5344CB8AC3E}">
        <p14:creationId xmlns:p14="http://schemas.microsoft.com/office/powerpoint/2010/main" val="157775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7</a:t>
            </a:fld>
            <a:endParaRPr lang="en-US"/>
          </a:p>
        </p:txBody>
      </p:sp>
    </p:spTree>
    <p:extLst>
      <p:ext uri="{BB962C8B-B14F-4D97-AF65-F5344CB8AC3E}">
        <p14:creationId xmlns:p14="http://schemas.microsoft.com/office/powerpoint/2010/main" val="2531208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8</a:t>
            </a:fld>
            <a:endParaRPr lang="en-US"/>
          </a:p>
        </p:txBody>
      </p:sp>
    </p:spTree>
    <p:extLst>
      <p:ext uri="{BB962C8B-B14F-4D97-AF65-F5344CB8AC3E}">
        <p14:creationId xmlns:p14="http://schemas.microsoft.com/office/powerpoint/2010/main" val="4016137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9</a:t>
            </a:fld>
            <a:endParaRPr lang="en-US"/>
          </a:p>
        </p:txBody>
      </p:sp>
    </p:spTree>
    <p:extLst>
      <p:ext uri="{BB962C8B-B14F-4D97-AF65-F5344CB8AC3E}">
        <p14:creationId xmlns:p14="http://schemas.microsoft.com/office/powerpoint/2010/main" val="1162217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10</a:t>
            </a:fld>
            <a:endParaRPr lang="en-US"/>
          </a:p>
        </p:txBody>
      </p:sp>
    </p:spTree>
    <p:extLst>
      <p:ext uri="{BB962C8B-B14F-4D97-AF65-F5344CB8AC3E}">
        <p14:creationId xmlns:p14="http://schemas.microsoft.com/office/powerpoint/2010/main" val="1661607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11</a:t>
            </a:fld>
            <a:endParaRPr lang="en-US"/>
          </a:p>
        </p:txBody>
      </p:sp>
    </p:spTree>
    <p:extLst>
      <p:ext uri="{BB962C8B-B14F-4D97-AF65-F5344CB8AC3E}">
        <p14:creationId xmlns:p14="http://schemas.microsoft.com/office/powerpoint/2010/main" val="363243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12</a:t>
            </a:fld>
            <a:endParaRPr lang="en-US"/>
          </a:p>
        </p:txBody>
      </p:sp>
    </p:spTree>
    <p:extLst>
      <p:ext uri="{BB962C8B-B14F-4D97-AF65-F5344CB8AC3E}">
        <p14:creationId xmlns:p14="http://schemas.microsoft.com/office/powerpoint/2010/main" val="229038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C7AC1-8408-4A40-80E4-4B762E0972E9}" type="slidenum">
              <a:rPr lang="en-US" smtClean="0"/>
              <a:t>13</a:t>
            </a:fld>
            <a:endParaRPr lang="en-US"/>
          </a:p>
        </p:txBody>
      </p:sp>
    </p:spTree>
    <p:extLst>
      <p:ext uri="{BB962C8B-B14F-4D97-AF65-F5344CB8AC3E}">
        <p14:creationId xmlns:p14="http://schemas.microsoft.com/office/powerpoint/2010/main" val="46586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4E4D-F2F6-D247-BE83-966CEBBCA4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50DD27-15DE-8C41-B750-72B829A35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6A9EC-E614-C64B-9E54-3800D9500486}"/>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5" name="Footer Placeholder 4">
            <a:extLst>
              <a:ext uri="{FF2B5EF4-FFF2-40B4-BE49-F238E27FC236}">
                <a16:creationId xmlns:a16="http://schemas.microsoft.com/office/drawing/2014/main" id="{6D2D83F6-E776-C64E-842A-BA5E515D2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A57F6-0278-1E4A-902D-60DB5F91068E}"/>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13633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5D46-227E-FD4E-8395-DF03BC1989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2C4448-63B4-1E45-A09B-F2E0EC359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54353D-73F4-9F4B-A6C2-66E9368A0837}"/>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5" name="Footer Placeholder 4">
            <a:extLst>
              <a:ext uri="{FF2B5EF4-FFF2-40B4-BE49-F238E27FC236}">
                <a16:creationId xmlns:a16="http://schemas.microsoft.com/office/drawing/2014/main" id="{83255938-6338-6040-83CB-C66E4582A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D6158-A30F-9949-9E87-D3D859958C20}"/>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81212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23385-4E33-D54E-B790-AA0EB3CA7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0E3F5D-487E-2642-9DE1-3FB99B67F5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35C49-863E-5E42-A585-2D1AB2D8AD40}"/>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5" name="Footer Placeholder 4">
            <a:extLst>
              <a:ext uri="{FF2B5EF4-FFF2-40B4-BE49-F238E27FC236}">
                <a16:creationId xmlns:a16="http://schemas.microsoft.com/office/drawing/2014/main" id="{E91E782D-0A45-C743-AE69-1B0EDD589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7A55D-7FB3-2C40-B967-FF3AE9237774}"/>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26573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3291-3807-A646-B53A-5E09122FF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DCD68C-9531-FB40-9864-07F6277F4D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53AF49-C9E0-A94A-9E9F-83C712926B7B}"/>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5" name="Footer Placeholder 4">
            <a:extLst>
              <a:ext uri="{FF2B5EF4-FFF2-40B4-BE49-F238E27FC236}">
                <a16:creationId xmlns:a16="http://schemas.microsoft.com/office/drawing/2014/main" id="{6361C62F-BAAB-3546-8EF6-F019513D6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71E75-269C-FC4C-968D-E74047505D85}"/>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69534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B380-DB47-9C46-8052-67A3A8E62A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95952-F2C1-4344-96EE-33E0799B5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DB490A-91A9-0C41-9771-3420CFA84921}"/>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5" name="Footer Placeholder 4">
            <a:extLst>
              <a:ext uri="{FF2B5EF4-FFF2-40B4-BE49-F238E27FC236}">
                <a16:creationId xmlns:a16="http://schemas.microsoft.com/office/drawing/2014/main" id="{D3F413C2-9DB8-404B-A88C-5C884DC1E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317C6-C193-C04B-8E9D-7F9995262CB2}"/>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95331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BDD6-3DC7-D440-90DA-9DDF20E7B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041BA-AAC0-9A47-9C53-936575E938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C99A4B-A94F-D94D-8F72-070528D907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1456D7-3C12-4B46-AC30-DF045FA60607}"/>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6" name="Footer Placeholder 5">
            <a:extLst>
              <a:ext uri="{FF2B5EF4-FFF2-40B4-BE49-F238E27FC236}">
                <a16:creationId xmlns:a16="http://schemas.microsoft.com/office/drawing/2014/main" id="{5BF30C41-D321-F94A-8A2D-48897B545C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58BE4C-456B-7C43-A181-9BB8A64F2A58}"/>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696657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2E684-089C-2548-B0AD-65582B0BCB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9EEEFD-4C7B-5345-8DC4-197A1407A9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D2B6F-4536-BB4E-A5A6-41DF848EC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FF49D6-3FF0-CF4D-8FDE-C1ABB9A2C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3ABF7-1949-3447-B05C-5181FC7187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6FD4F0-E0E3-C54E-8905-01BD9C7BDDA3}"/>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8" name="Footer Placeholder 7">
            <a:extLst>
              <a:ext uri="{FF2B5EF4-FFF2-40B4-BE49-F238E27FC236}">
                <a16:creationId xmlns:a16="http://schemas.microsoft.com/office/drawing/2014/main" id="{1CBB9A40-75EB-BB40-A5E8-C598E81431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DF8240-8205-DB41-83E1-213EB841F192}"/>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53128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933B-88DD-B54F-9B1F-0E7267EEBB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70C21E-573B-DA42-B77C-EBCB7866B752}"/>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4" name="Footer Placeholder 3">
            <a:extLst>
              <a:ext uri="{FF2B5EF4-FFF2-40B4-BE49-F238E27FC236}">
                <a16:creationId xmlns:a16="http://schemas.microsoft.com/office/drawing/2014/main" id="{D610288E-C754-1946-B9C0-23C17CB0B9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90D4CE-C87D-DA48-A453-DDBF9B40AD15}"/>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29945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974519-F56E-214D-A280-039F15EBB5C0}"/>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3" name="Footer Placeholder 2">
            <a:extLst>
              <a:ext uri="{FF2B5EF4-FFF2-40B4-BE49-F238E27FC236}">
                <a16:creationId xmlns:a16="http://schemas.microsoft.com/office/drawing/2014/main" id="{84272888-7AB0-364E-BB71-F6B7F46D09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F9421-8518-C940-9E86-B97140A2E09A}"/>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192083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F888-05DF-F545-9B25-30EACC49E8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F34E31-67CF-974B-BB91-D95108B40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FB375B-3380-914B-A5F0-B7910700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3C042-489E-CB4F-BEB7-EF001A6F99D9}"/>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6" name="Footer Placeholder 5">
            <a:extLst>
              <a:ext uri="{FF2B5EF4-FFF2-40B4-BE49-F238E27FC236}">
                <a16:creationId xmlns:a16="http://schemas.microsoft.com/office/drawing/2014/main" id="{D7DAB392-4C2D-D645-B3B4-D6F26AB7D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470873-575B-F04F-BFBD-6A85C05E5D2E}"/>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3319396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8703C-983A-7F4D-A1F1-F2BF1543A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6933B4-F0F7-E14F-9128-9C8709FA3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29E737-5078-E940-A5F2-ACCFACC35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F836F-1D3A-9245-ABAA-40929843D4C5}"/>
              </a:ext>
            </a:extLst>
          </p:cNvPr>
          <p:cNvSpPr>
            <a:spLocks noGrp="1"/>
          </p:cNvSpPr>
          <p:nvPr>
            <p:ph type="dt" sz="half" idx="10"/>
          </p:nvPr>
        </p:nvSpPr>
        <p:spPr/>
        <p:txBody>
          <a:bodyPr/>
          <a:lstStyle/>
          <a:p>
            <a:fld id="{6C5B0055-93C8-C240-BD6B-431F53D66BC4}" type="datetimeFigureOut">
              <a:rPr lang="en-US" smtClean="0"/>
              <a:t>4/15/20</a:t>
            </a:fld>
            <a:endParaRPr lang="en-US"/>
          </a:p>
        </p:txBody>
      </p:sp>
      <p:sp>
        <p:nvSpPr>
          <p:cNvPr id="6" name="Footer Placeholder 5">
            <a:extLst>
              <a:ext uri="{FF2B5EF4-FFF2-40B4-BE49-F238E27FC236}">
                <a16:creationId xmlns:a16="http://schemas.microsoft.com/office/drawing/2014/main" id="{BF4F4F4C-844A-B84C-A0D7-F81EBF9CF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C91FF-C302-7041-8DFD-85918731953E}"/>
              </a:ext>
            </a:extLst>
          </p:cNvPr>
          <p:cNvSpPr>
            <a:spLocks noGrp="1"/>
          </p:cNvSpPr>
          <p:nvPr>
            <p:ph type="sldNum" sz="quarter" idx="12"/>
          </p:nvPr>
        </p:nvSpPr>
        <p:spPr/>
        <p:txBody>
          <a:bodyPr/>
          <a:lstStyle/>
          <a:p>
            <a:fld id="{56BD65A0-6839-F841-A910-4F52DDADE6B7}" type="slidenum">
              <a:rPr lang="en-US" smtClean="0"/>
              <a:t>‹#›</a:t>
            </a:fld>
            <a:endParaRPr lang="en-US"/>
          </a:p>
        </p:txBody>
      </p:sp>
    </p:spTree>
    <p:extLst>
      <p:ext uri="{BB962C8B-B14F-4D97-AF65-F5344CB8AC3E}">
        <p14:creationId xmlns:p14="http://schemas.microsoft.com/office/powerpoint/2010/main" val="22607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D665C-7043-B847-9220-70F6B6EE70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FEB01C-3CFF-804B-B426-261CB712C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39644-181D-7C43-B6BF-C5051B5CEF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B0055-93C8-C240-BD6B-431F53D66BC4}" type="datetimeFigureOut">
              <a:rPr lang="en-US" smtClean="0"/>
              <a:t>4/15/20</a:t>
            </a:fld>
            <a:endParaRPr lang="en-US"/>
          </a:p>
        </p:txBody>
      </p:sp>
      <p:sp>
        <p:nvSpPr>
          <p:cNvPr id="5" name="Footer Placeholder 4">
            <a:extLst>
              <a:ext uri="{FF2B5EF4-FFF2-40B4-BE49-F238E27FC236}">
                <a16:creationId xmlns:a16="http://schemas.microsoft.com/office/drawing/2014/main" id="{8444816B-621E-4845-A27A-6E25156EDD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F11F35-4A5D-2F4C-80C6-33FD91E2A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BD65A0-6839-F841-A910-4F52DDADE6B7}" type="slidenum">
              <a:rPr lang="en-US" smtClean="0"/>
              <a:t>‹#›</a:t>
            </a:fld>
            <a:endParaRPr lang="en-US"/>
          </a:p>
        </p:txBody>
      </p:sp>
    </p:spTree>
    <p:extLst>
      <p:ext uri="{BB962C8B-B14F-4D97-AF65-F5344CB8AC3E}">
        <p14:creationId xmlns:p14="http://schemas.microsoft.com/office/powerpoint/2010/main" val="332981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www.nordstrom.com/" TargetMode="Externa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www.guess.com/" TargetMode="External"/><Relationship Id="rId5" Type="http://schemas.openxmlformats.org/officeDocument/2006/relationships/image" Target="../media/image14.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madewell.com/" TargetMode="External"/><Relationship Id="rId5" Type="http://schemas.openxmlformats.org/officeDocument/2006/relationships/image" Target="../media/image2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hop.diesel.com/" TargetMode="External"/><Relationship Id="rId5" Type="http://schemas.openxmlformats.org/officeDocument/2006/relationships/image" Target="../media/image2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hyperlink" Target="https://www.abercrombie.com/"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fitanalytics.com/fit-finder"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www.truefit.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8.jpg"/><Relationship Id="rId11" Type="http://schemas.openxmlformats.org/officeDocument/2006/relationships/image" Target="../media/image32.svg"/><Relationship Id="rId5" Type="http://schemas.openxmlformats.org/officeDocument/2006/relationships/image" Target="../media/image27.jp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hyperlink" Target="https://elishamklee.github.io/luckybrand_interview/wireframe_shortterm.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8" Type="http://schemas.openxmlformats.org/officeDocument/2006/relationships/hyperlink" Target="https://elishamklee.github.io/luckybrand_interview/wireframe_enhancement.pdf" TargetMode="External"/><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32.svg"/><Relationship Id="rId4" Type="http://schemas.openxmlformats.org/officeDocument/2006/relationships/image" Target="../media/image39.jp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0CBA1C-60BA-1A44-BC48-8CC7C4FD8954}"/>
              </a:ext>
            </a:extLst>
          </p:cNvPr>
          <p:cNvSpPr txBox="1"/>
          <p:nvPr/>
        </p:nvSpPr>
        <p:spPr>
          <a:xfrm>
            <a:off x="5502088" y="5206294"/>
            <a:ext cx="1187826" cy="153888"/>
          </a:xfrm>
          <a:prstGeom prst="rect">
            <a:avLst/>
          </a:prstGeom>
          <a:noFill/>
        </p:spPr>
        <p:txBody>
          <a:bodyPr wrap="none" lIns="0" tIns="0" rIns="0" bIns="0" rtlCol="0" anchor="ctr">
            <a:spAutoFit/>
          </a:bodyPr>
          <a:lstStyle/>
          <a:p>
            <a:pPr algn="ctr"/>
            <a:r>
              <a:rPr lang="en-US" sz="1000" spc="100" dirty="0">
                <a:solidFill>
                  <a:schemeClr val="bg2">
                    <a:lumMod val="50000"/>
                  </a:schemeClr>
                </a:solidFill>
                <a:latin typeface="Avenir Next" panose="020B0503020202020204" pitchFamily="34" charset="0"/>
              </a:rPr>
              <a:t>UI/UX DESIGNER</a:t>
            </a:r>
          </a:p>
        </p:txBody>
      </p:sp>
      <p:sp>
        <p:nvSpPr>
          <p:cNvPr id="5" name="TextBox 4">
            <a:extLst>
              <a:ext uri="{FF2B5EF4-FFF2-40B4-BE49-F238E27FC236}">
                <a16:creationId xmlns:a16="http://schemas.microsoft.com/office/drawing/2014/main" id="{CF67555F-76EC-504C-919F-F0664ED1CD4B}"/>
              </a:ext>
            </a:extLst>
          </p:cNvPr>
          <p:cNvSpPr txBox="1"/>
          <p:nvPr/>
        </p:nvSpPr>
        <p:spPr>
          <a:xfrm>
            <a:off x="5211848" y="4839362"/>
            <a:ext cx="1768305" cy="307777"/>
          </a:xfrm>
          <a:prstGeom prst="rect">
            <a:avLst/>
          </a:prstGeom>
          <a:noFill/>
        </p:spPr>
        <p:txBody>
          <a:bodyPr wrap="none" lIns="0" tIns="0" rIns="0" bIns="0" rtlCol="0" anchor="ctr" anchorCtr="0">
            <a:spAutoFit/>
          </a:bodyPr>
          <a:lstStyle/>
          <a:p>
            <a:pPr algn="ctr"/>
            <a:r>
              <a:rPr lang="en-US" sz="2000" b="1" spc="300" dirty="0">
                <a:solidFill>
                  <a:schemeClr val="tx1">
                    <a:lumMod val="85000"/>
                    <a:lumOff val="15000"/>
                  </a:schemeClr>
                </a:solidFill>
                <a:latin typeface="Avenir Next Demi Bold" panose="020B0503020202020204" pitchFamily="34" charset="0"/>
              </a:rPr>
              <a:t>ELISHA LEE</a:t>
            </a:r>
          </a:p>
        </p:txBody>
      </p:sp>
      <p:pic>
        <p:nvPicPr>
          <p:cNvPr id="7" name="Picture 6" descr="A picture containing bird, flower, tree&#10;&#10;Description automatically generated">
            <a:extLst>
              <a:ext uri="{FF2B5EF4-FFF2-40B4-BE49-F238E27FC236}">
                <a16:creationId xmlns:a16="http://schemas.microsoft.com/office/drawing/2014/main" id="{420E2851-82CF-194E-9870-DFFDC077D423}"/>
              </a:ext>
            </a:extLst>
          </p:cNvPr>
          <p:cNvPicPr>
            <a:picLocks noChangeAspect="1"/>
          </p:cNvPicPr>
          <p:nvPr/>
        </p:nvPicPr>
        <p:blipFill rotWithShape="1">
          <a:blip r:embed="rId2"/>
          <a:srcRect t="41873" b="41928"/>
          <a:stretch/>
        </p:blipFill>
        <p:spPr>
          <a:xfrm>
            <a:off x="4043953" y="2156065"/>
            <a:ext cx="4104094" cy="664796"/>
          </a:xfrm>
          <a:prstGeom prst="rect">
            <a:avLst/>
          </a:prstGeom>
        </p:spPr>
      </p:pic>
      <p:sp>
        <p:nvSpPr>
          <p:cNvPr id="10" name="TextBox 9">
            <a:extLst>
              <a:ext uri="{FF2B5EF4-FFF2-40B4-BE49-F238E27FC236}">
                <a16:creationId xmlns:a16="http://schemas.microsoft.com/office/drawing/2014/main" id="{8147A31A-1FD6-AE4A-9D06-900155F33D6E}"/>
              </a:ext>
            </a:extLst>
          </p:cNvPr>
          <p:cNvSpPr txBox="1"/>
          <p:nvPr/>
        </p:nvSpPr>
        <p:spPr>
          <a:xfrm>
            <a:off x="5672807" y="5640033"/>
            <a:ext cx="846386" cy="153888"/>
          </a:xfrm>
          <a:prstGeom prst="rect">
            <a:avLst/>
          </a:prstGeom>
          <a:noFill/>
        </p:spPr>
        <p:txBody>
          <a:bodyPr wrap="none" lIns="0" tIns="0" rIns="0" bIns="0" rtlCol="0" anchor="ctr">
            <a:spAutoFit/>
          </a:bodyPr>
          <a:lstStyle/>
          <a:p>
            <a:pPr algn="ctr"/>
            <a:r>
              <a:rPr lang="en-US" sz="1000" dirty="0">
                <a:solidFill>
                  <a:schemeClr val="bg2">
                    <a:lumMod val="50000"/>
                  </a:schemeClr>
                </a:solidFill>
                <a:latin typeface="Avenir Next Medium" panose="020B0503020202020204" pitchFamily="34" charset="0"/>
              </a:rPr>
              <a:t>April 17, 2020</a:t>
            </a:r>
          </a:p>
        </p:txBody>
      </p:sp>
      <p:sp>
        <p:nvSpPr>
          <p:cNvPr id="6" name="TextBox 5">
            <a:extLst>
              <a:ext uri="{FF2B5EF4-FFF2-40B4-BE49-F238E27FC236}">
                <a16:creationId xmlns:a16="http://schemas.microsoft.com/office/drawing/2014/main" id="{BCE16D03-8150-A942-8899-7D76C42A3450}"/>
              </a:ext>
            </a:extLst>
          </p:cNvPr>
          <p:cNvSpPr txBox="1"/>
          <p:nvPr/>
        </p:nvSpPr>
        <p:spPr>
          <a:xfrm>
            <a:off x="4882884" y="1801834"/>
            <a:ext cx="2436564" cy="153888"/>
          </a:xfrm>
          <a:prstGeom prst="rect">
            <a:avLst/>
          </a:prstGeom>
          <a:noFill/>
        </p:spPr>
        <p:txBody>
          <a:bodyPr wrap="none" lIns="0" tIns="0" rIns="0" bIns="0" rtlCol="0" anchor="ctr">
            <a:spAutoFit/>
          </a:bodyPr>
          <a:lstStyle/>
          <a:p>
            <a:pPr algn="ctr"/>
            <a:r>
              <a:rPr lang="en-US" sz="1000" spc="100" dirty="0">
                <a:solidFill>
                  <a:schemeClr val="bg2">
                    <a:lumMod val="50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48396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245731" y="2764382"/>
            <a:ext cx="3714735"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COMPETITORS</a:t>
            </a:r>
          </a:p>
          <a:p>
            <a:pPr algn="ctr"/>
            <a:r>
              <a:rPr lang="en-US" sz="3600" b="1" spc="300" dirty="0">
                <a:solidFill>
                  <a:schemeClr val="bg1"/>
                </a:solidFill>
                <a:latin typeface="Avenir Next Demi Bold" panose="020B0503020202020204" pitchFamily="34" charset="0"/>
              </a:rPr>
              <a:t>ANALYSIS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59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413751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066178"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ANALYZE COMPETITORS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1224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5" name="Picture 4">
            <a:extLst>
              <a:ext uri="{FF2B5EF4-FFF2-40B4-BE49-F238E27FC236}">
                <a16:creationId xmlns:a16="http://schemas.microsoft.com/office/drawing/2014/main" id="{568CDC48-0FC7-534D-AAC1-34F11AB7E12B}"/>
              </a:ext>
            </a:extLst>
          </p:cNvPr>
          <p:cNvPicPr>
            <a:picLocks noChangeAspect="1"/>
          </p:cNvPicPr>
          <p:nvPr/>
        </p:nvPicPr>
        <p:blipFill rotWithShape="1">
          <a:blip r:embed="rId3"/>
          <a:srcRect t="38376" b="37677"/>
          <a:stretch/>
        </p:blipFill>
        <p:spPr>
          <a:xfrm>
            <a:off x="626076" y="3371975"/>
            <a:ext cx="1672281" cy="225259"/>
          </a:xfrm>
          <a:prstGeom prst="rect">
            <a:avLst/>
          </a:prstGeom>
        </p:spPr>
      </p:pic>
      <p:pic>
        <p:nvPicPr>
          <p:cNvPr id="7" name="Picture 6">
            <a:extLst>
              <a:ext uri="{FF2B5EF4-FFF2-40B4-BE49-F238E27FC236}">
                <a16:creationId xmlns:a16="http://schemas.microsoft.com/office/drawing/2014/main" id="{D7FD8DDF-2162-5441-93C3-DEE101AF02CC}"/>
              </a:ext>
            </a:extLst>
          </p:cNvPr>
          <p:cNvPicPr>
            <a:picLocks noChangeAspect="1"/>
          </p:cNvPicPr>
          <p:nvPr/>
        </p:nvPicPr>
        <p:blipFill rotWithShape="1">
          <a:blip r:embed="rId4"/>
          <a:srcRect t="35681" b="38880"/>
          <a:stretch/>
        </p:blipFill>
        <p:spPr>
          <a:xfrm>
            <a:off x="5446069" y="3292714"/>
            <a:ext cx="1508647" cy="383781"/>
          </a:xfrm>
          <a:prstGeom prst="rect">
            <a:avLst/>
          </a:prstGeom>
        </p:spPr>
      </p:pic>
      <p:pic>
        <p:nvPicPr>
          <p:cNvPr id="8" name="Picture 7">
            <a:extLst>
              <a:ext uri="{FF2B5EF4-FFF2-40B4-BE49-F238E27FC236}">
                <a16:creationId xmlns:a16="http://schemas.microsoft.com/office/drawing/2014/main" id="{EFDB4C7A-5323-6843-B042-20DCCF0BE380}"/>
              </a:ext>
            </a:extLst>
          </p:cNvPr>
          <p:cNvPicPr>
            <a:picLocks noChangeAspect="1"/>
          </p:cNvPicPr>
          <p:nvPr/>
        </p:nvPicPr>
        <p:blipFill rotWithShape="1">
          <a:blip r:embed="rId5"/>
          <a:srcRect t="34342" b="33566"/>
          <a:stretch/>
        </p:blipFill>
        <p:spPr>
          <a:xfrm>
            <a:off x="7818572" y="3369089"/>
            <a:ext cx="1528406" cy="231031"/>
          </a:xfrm>
          <a:prstGeom prst="rect">
            <a:avLst/>
          </a:prstGeom>
        </p:spPr>
      </p:pic>
      <p:pic>
        <p:nvPicPr>
          <p:cNvPr id="11" name="Picture 10" descr="A picture containing table&#10;&#10;Description automatically generated">
            <a:extLst>
              <a:ext uri="{FF2B5EF4-FFF2-40B4-BE49-F238E27FC236}">
                <a16:creationId xmlns:a16="http://schemas.microsoft.com/office/drawing/2014/main" id="{FE6271C5-92EC-314C-A877-89D53BF2B9AE}"/>
              </a:ext>
            </a:extLst>
          </p:cNvPr>
          <p:cNvPicPr>
            <a:picLocks noChangeAspect="1"/>
          </p:cNvPicPr>
          <p:nvPr/>
        </p:nvPicPr>
        <p:blipFill rotWithShape="1">
          <a:blip r:embed="rId6"/>
          <a:srcRect t="31951" b="25760"/>
          <a:stretch/>
        </p:blipFill>
        <p:spPr>
          <a:xfrm>
            <a:off x="10210833" y="3267803"/>
            <a:ext cx="1441849" cy="433603"/>
          </a:xfrm>
          <a:prstGeom prst="rect">
            <a:avLst/>
          </a:prstGeom>
        </p:spPr>
      </p:pic>
      <p:pic>
        <p:nvPicPr>
          <p:cNvPr id="12" name="Picture 11">
            <a:extLst>
              <a:ext uri="{FF2B5EF4-FFF2-40B4-BE49-F238E27FC236}">
                <a16:creationId xmlns:a16="http://schemas.microsoft.com/office/drawing/2014/main" id="{9943F4EB-9D43-194D-A1E0-AFAC97A16A0D}"/>
              </a:ext>
            </a:extLst>
          </p:cNvPr>
          <p:cNvPicPr>
            <a:picLocks noChangeAspect="1"/>
          </p:cNvPicPr>
          <p:nvPr/>
        </p:nvPicPr>
        <p:blipFill rotWithShape="1">
          <a:blip r:embed="rId7"/>
          <a:srcRect t="37127" b="38130"/>
          <a:stretch/>
        </p:blipFill>
        <p:spPr>
          <a:xfrm>
            <a:off x="3162213" y="3308934"/>
            <a:ext cx="1420000" cy="351340"/>
          </a:xfrm>
          <a:prstGeom prst="rect">
            <a:avLst/>
          </a:prstGeom>
        </p:spPr>
      </p:pic>
      <p:cxnSp>
        <p:nvCxnSpPr>
          <p:cNvPr id="14" name="Straight Connector 13">
            <a:extLst>
              <a:ext uri="{FF2B5EF4-FFF2-40B4-BE49-F238E27FC236}">
                <a16:creationId xmlns:a16="http://schemas.microsoft.com/office/drawing/2014/main" id="{557B26AB-A7A6-D949-8132-B558CE63D052}"/>
              </a:ext>
            </a:extLst>
          </p:cNvPr>
          <p:cNvCxnSpPr/>
          <p:nvPr/>
        </p:nvCxnSpPr>
        <p:spPr>
          <a:xfrm>
            <a:off x="2730285"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32BB35-F01C-3147-A067-547E0826A47A}"/>
              </a:ext>
            </a:extLst>
          </p:cNvPr>
          <p:cNvCxnSpPr/>
          <p:nvPr/>
        </p:nvCxnSpPr>
        <p:spPr>
          <a:xfrm>
            <a:off x="5014141"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A70FA0-4C95-6041-97E0-40B2ECC07D0B}"/>
              </a:ext>
            </a:extLst>
          </p:cNvPr>
          <p:cNvCxnSpPr/>
          <p:nvPr/>
        </p:nvCxnSpPr>
        <p:spPr>
          <a:xfrm>
            <a:off x="7386644"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21B178-24E6-7945-B982-50C4F26A5FE2}"/>
              </a:ext>
            </a:extLst>
          </p:cNvPr>
          <p:cNvCxnSpPr/>
          <p:nvPr/>
        </p:nvCxnSpPr>
        <p:spPr>
          <a:xfrm>
            <a:off x="9778906" y="2899718"/>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89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NORDSTROM</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l="3675" r="21250"/>
          <a:stretch/>
        </p:blipFill>
        <p:spPr>
          <a:xfrm>
            <a:off x="6919784" y="1507674"/>
            <a:ext cx="5272216" cy="4117527"/>
          </a:xfrm>
          <a:prstGeom prst="rect">
            <a:avLst/>
          </a:prstGeom>
        </p:spPr>
      </p:pic>
      <p:pic>
        <p:nvPicPr>
          <p:cNvPr id="8" name="Picture 7">
            <a:extLst>
              <a:ext uri="{FF2B5EF4-FFF2-40B4-BE49-F238E27FC236}">
                <a16:creationId xmlns:a16="http://schemas.microsoft.com/office/drawing/2014/main" id="{89A9CD0B-A9B9-094A-A40E-F6D611276CEB}"/>
              </a:ext>
            </a:extLst>
          </p:cNvPr>
          <p:cNvPicPr>
            <a:picLocks noChangeAspect="1"/>
          </p:cNvPicPr>
          <p:nvPr/>
        </p:nvPicPr>
        <p:blipFill rotWithShape="1">
          <a:blip r:embed="rId4"/>
          <a:srcRect t="38376" b="37677"/>
          <a:stretch/>
        </p:blipFill>
        <p:spPr>
          <a:xfrm>
            <a:off x="8813464" y="996296"/>
            <a:ext cx="2220495" cy="299104"/>
          </a:xfrm>
          <a:prstGeom prst="rect">
            <a:avLst/>
          </a:prstGeom>
        </p:spPr>
      </p:pic>
      <p:sp>
        <p:nvSpPr>
          <p:cNvPr id="11" name="TextBox 10">
            <a:extLst>
              <a:ext uri="{FF2B5EF4-FFF2-40B4-BE49-F238E27FC236}">
                <a16:creationId xmlns:a16="http://schemas.microsoft.com/office/drawing/2014/main" id="{0230CF15-0708-C748-9FDB-A324709D512E}"/>
              </a:ext>
            </a:extLst>
          </p:cNvPr>
          <p:cNvSpPr txBox="1"/>
          <p:nvPr/>
        </p:nvSpPr>
        <p:spPr>
          <a:xfrm>
            <a:off x="609600" y="2471351"/>
            <a:ext cx="5313405"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Intuitive UI/UX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Minimalist dropdown size information and product detail page shown simultaneously</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True size recommendation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True Fit Technology on product detail page (Mobile only)</a:t>
            </a:r>
          </a:p>
        </p:txBody>
      </p:sp>
      <p:sp>
        <p:nvSpPr>
          <p:cNvPr id="12" name="TextBox 11">
            <a:extLst>
              <a:ext uri="{FF2B5EF4-FFF2-40B4-BE49-F238E27FC236}">
                <a16:creationId xmlns:a16="http://schemas.microsoft.com/office/drawing/2014/main" id="{535A331C-B97A-F849-9812-5216436D8A5D}"/>
              </a:ext>
            </a:extLst>
          </p:cNvPr>
          <p:cNvSpPr txBox="1"/>
          <p:nvPr/>
        </p:nvSpPr>
        <p:spPr>
          <a:xfrm>
            <a:off x="609600" y="4790623"/>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Downloadable PDF file on desktop</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all size page access point</a:t>
            </a:r>
          </a:p>
        </p:txBody>
      </p:sp>
      <p:sp>
        <p:nvSpPr>
          <p:cNvPr id="16" name="TextBox 15">
            <a:extLst>
              <a:ext uri="{FF2B5EF4-FFF2-40B4-BE49-F238E27FC236}">
                <a16:creationId xmlns:a16="http://schemas.microsoft.com/office/drawing/2014/main" id="{60FBA4EA-D9D9-E944-ACBF-C334A809F3DF}"/>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5"/>
              </a:rPr>
              <a:t>http://www.nordstrom.com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Adaptive Web Design (AWD)</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rotWithShape="1">
          <a:blip r:embed="rId6"/>
          <a:srcRect l="-2" r="-2"/>
          <a:stretch/>
        </p:blipFill>
        <p:spPr>
          <a:xfrm>
            <a:off x="6612729" y="2632880"/>
            <a:ext cx="1748415" cy="3657600"/>
          </a:xfrm>
          <a:prstGeom prst="rect">
            <a:avLst/>
          </a:prstGeom>
        </p:spPr>
      </p:pic>
    </p:spTree>
    <p:extLst>
      <p:ext uri="{BB962C8B-B14F-4D97-AF65-F5344CB8AC3E}">
        <p14:creationId xmlns:p14="http://schemas.microsoft.com/office/powerpoint/2010/main" val="1730457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alphaModFix/>
          </a:blip>
          <a:srcRect r="21187"/>
          <a:stretch/>
        </p:blipFill>
        <p:spPr>
          <a:xfrm>
            <a:off x="6664411" y="1512519"/>
            <a:ext cx="5527590" cy="4105685"/>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GUESS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4"/>
          <a:srcRect/>
          <a:stretch/>
        </p:blipFill>
        <p:spPr>
          <a:xfrm>
            <a:off x="6612730" y="2632880"/>
            <a:ext cx="1748413" cy="3657600"/>
          </a:xfrm>
          <a:prstGeom prst="rect">
            <a:avLst/>
          </a:prstGeom>
        </p:spPr>
      </p:pic>
      <p:pic>
        <p:nvPicPr>
          <p:cNvPr id="13" name="Picture 12">
            <a:extLst>
              <a:ext uri="{FF2B5EF4-FFF2-40B4-BE49-F238E27FC236}">
                <a16:creationId xmlns:a16="http://schemas.microsoft.com/office/drawing/2014/main" id="{86FABEDC-4C97-6D4B-B43D-47F846B9571F}"/>
              </a:ext>
            </a:extLst>
          </p:cNvPr>
          <p:cNvPicPr>
            <a:picLocks noChangeAspect="1"/>
          </p:cNvPicPr>
          <p:nvPr/>
        </p:nvPicPr>
        <p:blipFill rotWithShape="1">
          <a:blip r:embed="rId5"/>
          <a:srcRect t="37127" b="38130"/>
          <a:stretch/>
        </p:blipFill>
        <p:spPr>
          <a:xfrm>
            <a:off x="9401261" y="980304"/>
            <a:ext cx="1606466" cy="397476"/>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498679"/>
            <a:ext cx="5741773"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Intuitive UI/UX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Double exposure size chart access points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Zebra Stripes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Inline size chart on product detail page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inside scroll</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713629"/>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all size chart access point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Size &amp; Fit curator</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6"/>
              </a:rPr>
              <a:t>http://</a:t>
            </a:r>
            <a:r>
              <a:rPr lang="en-US" sz="1100" spc="100" dirty="0" err="1">
                <a:solidFill>
                  <a:srgbClr val="0B0000"/>
                </a:solidFill>
                <a:latin typeface="Avenir Next Medium" panose="020B0503020202020204" pitchFamily="34" charset="0"/>
                <a:hlinkClick r:id="rId6"/>
              </a:rPr>
              <a:t>www.guess.com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spTree>
    <p:extLst>
      <p:ext uri="{BB962C8B-B14F-4D97-AF65-F5344CB8AC3E}">
        <p14:creationId xmlns:p14="http://schemas.microsoft.com/office/powerpoint/2010/main" val="103429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21187"/>
          <a:stretch/>
        </p:blipFill>
        <p:spPr>
          <a:xfrm>
            <a:off x="6664411" y="1512519"/>
            <a:ext cx="5527589" cy="4105685"/>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MADEWELL</a:t>
            </a:r>
          </a:p>
        </p:txBody>
      </p:sp>
      <p:pic>
        <p:nvPicPr>
          <p:cNvPr id="11" name="Picture 10">
            <a:extLst>
              <a:ext uri="{FF2B5EF4-FFF2-40B4-BE49-F238E27FC236}">
                <a16:creationId xmlns:a16="http://schemas.microsoft.com/office/drawing/2014/main" id="{15C05B0D-5E1C-0146-AADF-0B5994C29D10}"/>
              </a:ext>
            </a:extLst>
          </p:cNvPr>
          <p:cNvPicPr>
            <a:picLocks noChangeAspect="1"/>
          </p:cNvPicPr>
          <p:nvPr/>
        </p:nvPicPr>
        <p:blipFill rotWithShape="1">
          <a:blip r:embed="rId4"/>
          <a:srcRect t="35681" b="38880"/>
          <a:stretch/>
        </p:blipFill>
        <p:spPr>
          <a:xfrm>
            <a:off x="9135400" y="900251"/>
            <a:ext cx="2018632" cy="513516"/>
          </a:xfrm>
          <a:prstGeom prst="rect">
            <a:avLst/>
          </a:prstGeom>
        </p:spPr>
      </p:pic>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5"/>
          <a:srcRect/>
          <a:stretch/>
        </p:blipFill>
        <p:spPr>
          <a:xfrm>
            <a:off x="6612730" y="2632880"/>
            <a:ext cx="1748413" cy="3657599"/>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718486"/>
            <a:ext cx="5741773"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Visual measuring guide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98% width popup on mobile grab user’s attention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Clear close popup option (Modal Background &amp; “X”)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Measurements both in CM and IN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Vertical scroll with accordion menu</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True Fit Technology on product detail page</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897398"/>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Unoptimized size 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All caps fonts</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6"/>
              </a:rPr>
              <a:t>http://</a:t>
            </a:r>
            <a:r>
              <a:rPr lang="en-US" sz="1100" spc="100" dirty="0" err="1">
                <a:solidFill>
                  <a:srgbClr val="0B0000"/>
                </a:solidFill>
                <a:latin typeface="Avenir Next Medium" panose="020B0503020202020204" pitchFamily="34" charset="0"/>
                <a:hlinkClick r:id="rId6"/>
              </a:rPr>
              <a:t>www.madewell.com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spTree>
    <p:extLst>
      <p:ext uri="{BB962C8B-B14F-4D97-AF65-F5344CB8AC3E}">
        <p14:creationId xmlns:p14="http://schemas.microsoft.com/office/powerpoint/2010/main" val="965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21187"/>
          <a:stretch/>
        </p:blipFill>
        <p:spPr>
          <a:xfrm>
            <a:off x="6664411" y="1512519"/>
            <a:ext cx="5527589" cy="4105685"/>
          </a:xfrm>
          <a:prstGeom prst="rect">
            <a:avLst/>
          </a:prstGeom>
        </p:spPr>
      </p:pic>
      <p:pic>
        <p:nvPicPr>
          <p:cNvPr id="11" name="Picture 10">
            <a:extLst>
              <a:ext uri="{FF2B5EF4-FFF2-40B4-BE49-F238E27FC236}">
                <a16:creationId xmlns:a16="http://schemas.microsoft.com/office/drawing/2014/main" id="{26900442-103B-0546-8FDD-255DB777C8E9}"/>
              </a:ext>
            </a:extLst>
          </p:cNvPr>
          <p:cNvPicPr>
            <a:picLocks noChangeAspect="1"/>
          </p:cNvPicPr>
          <p:nvPr/>
        </p:nvPicPr>
        <p:blipFill rotWithShape="1">
          <a:blip r:embed="rId4"/>
          <a:srcRect t="34342" b="33566"/>
          <a:stretch/>
        </p:blipFill>
        <p:spPr>
          <a:xfrm>
            <a:off x="9277171" y="1046383"/>
            <a:ext cx="1918051" cy="289929"/>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DIESEL</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5"/>
          <a:srcRect/>
          <a:stretch/>
        </p:blipFill>
        <p:spPr>
          <a:xfrm>
            <a:off x="6612730" y="2632880"/>
            <a:ext cx="1748413" cy="3657599"/>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718486"/>
            <a:ext cx="5503333" cy="1825500"/>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vertical scroll</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98% width popup on mobile grab user’s attention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Clear close popup option (Modal Background &amp; “X”)</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Model wearing information on product detail page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Fit Finder Technology on product detail page</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972890"/>
            <a:ext cx="5622324" cy="809837"/>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No unit of measurement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Modal popup is not at the center of screen</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6"/>
              </a:rPr>
              <a:t>http://</a:t>
            </a:r>
            <a:r>
              <a:rPr lang="en-US" sz="1100" spc="100" dirty="0" err="1">
                <a:solidFill>
                  <a:srgbClr val="0B0000"/>
                </a:solidFill>
                <a:latin typeface="Avenir Next Medium" panose="020B0503020202020204" pitchFamily="34" charset="0"/>
                <a:hlinkClick r:id="rId6"/>
              </a:rPr>
              <a:t>shop.diesel.com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spTree>
    <p:extLst>
      <p:ext uri="{BB962C8B-B14F-4D97-AF65-F5344CB8AC3E}">
        <p14:creationId xmlns:p14="http://schemas.microsoft.com/office/powerpoint/2010/main" val="402321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21187"/>
          <a:stretch/>
        </p:blipFill>
        <p:spPr>
          <a:xfrm>
            <a:off x="6664411" y="1512519"/>
            <a:ext cx="5527589" cy="4105685"/>
          </a:xfrm>
          <a:prstGeom prst="rect">
            <a:avLst/>
          </a:prstGeom>
        </p:spPr>
      </p:pic>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ABERCROMBIE &amp; FITCH</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17" name="Picture 16">
            <a:extLst>
              <a:ext uri="{FF2B5EF4-FFF2-40B4-BE49-F238E27FC236}">
                <a16:creationId xmlns:a16="http://schemas.microsoft.com/office/drawing/2014/main" id="{E32818AA-3D7A-214C-AD69-F37F2D48424D}"/>
              </a:ext>
            </a:extLst>
          </p:cNvPr>
          <p:cNvPicPr>
            <a:picLocks noChangeAspect="1"/>
          </p:cNvPicPr>
          <p:nvPr/>
        </p:nvPicPr>
        <p:blipFill>
          <a:blip r:embed="rId4"/>
          <a:srcRect/>
          <a:stretch/>
        </p:blipFill>
        <p:spPr>
          <a:xfrm>
            <a:off x="6612730" y="2632880"/>
            <a:ext cx="1748413" cy="3657599"/>
          </a:xfrm>
          <a:prstGeom prst="rect">
            <a:avLst/>
          </a:prstGeom>
        </p:spPr>
      </p:pic>
      <p:sp>
        <p:nvSpPr>
          <p:cNvPr id="15" name="TextBox 14">
            <a:extLst>
              <a:ext uri="{FF2B5EF4-FFF2-40B4-BE49-F238E27FC236}">
                <a16:creationId xmlns:a16="http://schemas.microsoft.com/office/drawing/2014/main" id="{48934AC9-158A-7442-ADAE-B3F6BE1058B6}"/>
              </a:ext>
            </a:extLst>
          </p:cNvPr>
          <p:cNvSpPr txBox="1"/>
          <p:nvPr/>
        </p:nvSpPr>
        <p:spPr>
          <a:xfrm>
            <a:off x="609600" y="2516263"/>
            <a:ext cx="5255741" cy="2079415"/>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STRENGTHS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Proper whitespace on the size chart table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Product specific size chart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Size conversion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Measurements both in CM and IN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How to measures info.</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Country selection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True size recommendation</a:t>
            </a:r>
          </a:p>
        </p:txBody>
      </p:sp>
      <p:sp>
        <p:nvSpPr>
          <p:cNvPr id="18" name="TextBox 17">
            <a:extLst>
              <a:ext uri="{FF2B5EF4-FFF2-40B4-BE49-F238E27FC236}">
                <a16:creationId xmlns:a16="http://schemas.microsoft.com/office/drawing/2014/main" id="{D5F2668F-4FF0-5342-8EFE-5FDD4587B0B7}"/>
              </a:ext>
            </a:extLst>
          </p:cNvPr>
          <p:cNvSpPr txBox="1"/>
          <p:nvPr/>
        </p:nvSpPr>
        <p:spPr>
          <a:xfrm>
            <a:off x="609600" y="4997249"/>
            <a:ext cx="5231027" cy="555921"/>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WEAKNESSES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Excessive product information</a:t>
            </a:r>
          </a:p>
        </p:txBody>
      </p:sp>
      <p:sp>
        <p:nvSpPr>
          <p:cNvPr id="19" name="TextBox 18">
            <a:extLst>
              <a:ext uri="{FF2B5EF4-FFF2-40B4-BE49-F238E27FC236}">
                <a16:creationId xmlns:a16="http://schemas.microsoft.com/office/drawing/2014/main" id="{9A644E63-D416-7646-80BF-20C5490E92F2}"/>
              </a:ext>
            </a:extLst>
          </p:cNvPr>
          <p:cNvSpPr txBox="1"/>
          <p:nvPr/>
        </p:nvSpPr>
        <p:spPr>
          <a:xfrm>
            <a:off x="609600" y="1295400"/>
            <a:ext cx="6034216" cy="809837"/>
          </a:xfrm>
          <a:prstGeom prst="rect">
            <a:avLst/>
          </a:prstGeom>
          <a:noFill/>
        </p:spPr>
        <p:txBody>
          <a:bodyPr wrap="square" lIns="0" tIns="0" rIns="0" bIns="0" rtlCol="0">
            <a:spAutoFit/>
          </a:bodyPr>
          <a:lstStyle/>
          <a:p>
            <a:pPr>
              <a:lnSpc>
                <a:spcPct val="150000"/>
              </a:lnSpc>
            </a:pPr>
            <a:r>
              <a:rPr lang="en-US" sz="1400" b="1" spc="100" dirty="0">
                <a:solidFill>
                  <a:srgbClr val="002060"/>
                </a:solidFill>
                <a:latin typeface="Avenir Next Demi Bold" panose="020B0503020202020204" pitchFamily="34" charset="0"/>
              </a:rPr>
              <a:t>INFORMATION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hlinkClick r:id="rId5"/>
              </a:rPr>
              <a:t>http://</a:t>
            </a:r>
            <a:r>
              <a:rPr lang="en-US" sz="1100" spc="100" dirty="0" err="1">
                <a:solidFill>
                  <a:srgbClr val="0B0000"/>
                </a:solidFill>
                <a:latin typeface="Avenir Next Medium" panose="020B0503020202020204" pitchFamily="34" charset="0"/>
                <a:hlinkClick r:id="rId5"/>
              </a:rPr>
              <a:t>www.Abercrombie.com</a:t>
            </a:r>
            <a:endParaRPr lang="en-US" sz="11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Responsive Web Design (RWD)</a:t>
            </a:r>
          </a:p>
        </p:txBody>
      </p:sp>
      <p:pic>
        <p:nvPicPr>
          <p:cNvPr id="11" name="Picture 10" descr="A picture containing table&#10;&#10;Description automatically generated">
            <a:extLst>
              <a:ext uri="{FF2B5EF4-FFF2-40B4-BE49-F238E27FC236}">
                <a16:creationId xmlns:a16="http://schemas.microsoft.com/office/drawing/2014/main" id="{AA1463ED-5E9B-6A4F-A90A-846AFC16FC87}"/>
              </a:ext>
            </a:extLst>
          </p:cNvPr>
          <p:cNvPicPr>
            <a:picLocks noChangeAspect="1"/>
          </p:cNvPicPr>
          <p:nvPr/>
        </p:nvPicPr>
        <p:blipFill rotWithShape="1">
          <a:blip r:embed="rId6"/>
          <a:srcRect t="31951" b="25760"/>
          <a:stretch/>
        </p:blipFill>
        <p:spPr>
          <a:xfrm>
            <a:off x="9428238" y="952971"/>
            <a:ext cx="1441849" cy="433603"/>
          </a:xfrm>
          <a:prstGeom prst="rect">
            <a:avLst/>
          </a:prstGeom>
        </p:spPr>
      </p:pic>
    </p:spTree>
    <p:extLst>
      <p:ext uri="{BB962C8B-B14F-4D97-AF65-F5344CB8AC3E}">
        <p14:creationId xmlns:p14="http://schemas.microsoft.com/office/powerpoint/2010/main" val="386127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850943"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COMPETITORS COMPARISON</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1224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COMPETITOR ANALYSIS</a:t>
            </a:r>
          </a:p>
        </p:txBody>
      </p:sp>
      <p:pic>
        <p:nvPicPr>
          <p:cNvPr id="21" name="Picture 20">
            <a:extLst>
              <a:ext uri="{FF2B5EF4-FFF2-40B4-BE49-F238E27FC236}">
                <a16:creationId xmlns:a16="http://schemas.microsoft.com/office/drawing/2014/main" id="{C1D04750-69EB-E944-9A62-736D684ECC27}"/>
              </a:ext>
            </a:extLst>
          </p:cNvPr>
          <p:cNvPicPr>
            <a:picLocks noChangeAspect="1"/>
          </p:cNvPicPr>
          <p:nvPr/>
        </p:nvPicPr>
        <p:blipFill rotWithShape="1">
          <a:blip r:embed="rId3"/>
          <a:srcRect t="38376" b="37677"/>
          <a:stretch/>
        </p:blipFill>
        <p:spPr>
          <a:xfrm>
            <a:off x="626076" y="1396438"/>
            <a:ext cx="1672281" cy="225259"/>
          </a:xfrm>
          <a:prstGeom prst="rect">
            <a:avLst/>
          </a:prstGeom>
        </p:spPr>
      </p:pic>
      <p:pic>
        <p:nvPicPr>
          <p:cNvPr id="22" name="Picture 21">
            <a:extLst>
              <a:ext uri="{FF2B5EF4-FFF2-40B4-BE49-F238E27FC236}">
                <a16:creationId xmlns:a16="http://schemas.microsoft.com/office/drawing/2014/main" id="{0848F11A-0AA2-984F-A1CB-FD412F188070}"/>
              </a:ext>
            </a:extLst>
          </p:cNvPr>
          <p:cNvPicPr>
            <a:picLocks noChangeAspect="1"/>
          </p:cNvPicPr>
          <p:nvPr/>
        </p:nvPicPr>
        <p:blipFill rotWithShape="1">
          <a:blip r:embed="rId4"/>
          <a:srcRect t="35681" b="38880"/>
          <a:stretch/>
        </p:blipFill>
        <p:spPr>
          <a:xfrm>
            <a:off x="5446069" y="1317177"/>
            <a:ext cx="1508647" cy="383781"/>
          </a:xfrm>
          <a:prstGeom prst="rect">
            <a:avLst/>
          </a:prstGeom>
        </p:spPr>
      </p:pic>
      <p:pic>
        <p:nvPicPr>
          <p:cNvPr id="23" name="Picture 22">
            <a:extLst>
              <a:ext uri="{FF2B5EF4-FFF2-40B4-BE49-F238E27FC236}">
                <a16:creationId xmlns:a16="http://schemas.microsoft.com/office/drawing/2014/main" id="{578C65A2-D796-2A4A-B48C-868B589BDB11}"/>
              </a:ext>
            </a:extLst>
          </p:cNvPr>
          <p:cNvPicPr>
            <a:picLocks noChangeAspect="1"/>
          </p:cNvPicPr>
          <p:nvPr/>
        </p:nvPicPr>
        <p:blipFill rotWithShape="1">
          <a:blip r:embed="rId5"/>
          <a:srcRect t="34342" b="33566"/>
          <a:stretch/>
        </p:blipFill>
        <p:spPr>
          <a:xfrm>
            <a:off x="7818572" y="1393552"/>
            <a:ext cx="1528406" cy="231031"/>
          </a:xfrm>
          <a:prstGeom prst="rect">
            <a:avLst/>
          </a:prstGeom>
        </p:spPr>
      </p:pic>
      <p:pic>
        <p:nvPicPr>
          <p:cNvPr id="24" name="Picture 23" descr="A picture containing table&#10;&#10;Description automatically generated">
            <a:extLst>
              <a:ext uri="{FF2B5EF4-FFF2-40B4-BE49-F238E27FC236}">
                <a16:creationId xmlns:a16="http://schemas.microsoft.com/office/drawing/2014/main" id="{45BE0FCC-78BA-4A48-96C3-14127A0564B3}"/>
              </a:ext>
            </a:extLst>
          </p:cNvPr>
          <p:cNvPicPr>
            <a:picLocks noChangeAspect="1"/>
          </p:cNvPicPr>
          <p:nvPr/>
        </p:nvPicPr>
        <p:blipFill rotWithShape="1">
          <a:blip r:embed="rId6"/>
          <a:srcRect t="31951" b="25760"/>
          <a:stretch/>
        </p:blipFill>
        <p:spPr>
          <a:xfrm>
            <a:off x="10210833" y="1292266"/>
            <a:ext cx="1441849" cy="433603"/>
          </a:xfrm>
          <a:prstGeom prst="rect">
            <a:avLst/>
          </a:prstGeom>
        </p:spPr>
      </p:pic>
      <p:pic>
        <p:nvPicPr>
          <p:cNvPr id="25" name="Picture 24">
            <a:extLst>
              <a:ext uri="{FF2B5EF4-FFF2-40B4-BE49-F238E27FC236}">
                <a16:creationId xmlns:a16="http://schemas.microsoft.com/office/drawing/2014/main" id="{023455B4-403F-044C-B4F1-E9E0510BFDFA}"/>
              </a:ext>
            </a:extLst>
          </p:cNvPr>
          <p:cNvPicPr>
            <a:picLocks noChangeAspect="1"/>
          </p:cNvPicPr>
          <p:nvPr/>
        </p:nvPicPr>
        <p:blipFill rotWithShape="1">
          <a:blip r:embed="rId7"/>
          <a:srcRect t="37127" b="38130"/>
          <a:stretch/>
        </p:blipFill>
        <p:spPr>
          <a:xfrm>
            <a:off x="3162213" y="1333397"/>
            <a:ext cx="1420000" cy="351340"/>
          </a:xfrm>
          <a:prstGeom prst="rect">
            <a:avLst/>
          </a:prstGeom>
        </p:spPr>
      </p:pic>
      <p:grpSp>
        <p:nvGrpSpPr>
          <p:cNvPr id="30" name="Group 29">
            <a:extLst>
              <a:ext uri="{FF2B5EF4-FFF2-40B4-BE49-F238E27FC236}">
                <a16:creationId xmlns:a16="http://schemas.microsoft.com/office/drawing/2014/main" id="{70FC3AAB-F5B8-DF48-A93C-77F3541DA200}"/>
              </a:ext>
            </a:extLst>
          </p:cNvPr>
          <p:cNvGrpSpPr/>
          <p:nvPr/>
        </p:nvGrpSpPr>
        <p:grpSpPr>
          <a:xfrm>
            <a:off x="2730285" y="1241020"/>
            <a:ext cx="7048621" cy="5300457"/>
            <a:chOff x="2730285" y="1622853"/>
            <a:chExt cx="7048621" cy="1169773"/>
          </a:xfrm>
        </p:grpSpPr>
        <p:cxnSp>
          <p:nvCxnSpPr>
            <p:cNvPr id="26" name="Straight Connector 25">
              <a:extLst>
                <a:ext uri="{FF2B5EF4-FFF2-40B4-BE49-F238E27FC236}">
                  <a16:creationId xmlns:a16="http://schemas.microsoft.com/office/drawing/2014/main" id="{9834A4F5-C1ED-BE48-998C-66D74089FCBE}"/>
                </a:ext>
              </a:extLst>
            </p:cNvPr>
            <p:cNvCxnSpPr/>
            <p:nvPr/>
          </p:nvCxnSpPr>
          <p:spPr>
            <a:xfrm>
              <a:off x="2730285"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6BA5FD-DD7D-7B45-AE4D-DF7E064C05B5}"/>
                </a:ext>
              </a:extLst>
            </p:cNvPr>
            <p:cNvCxnSpPr/>
            <p:nvPr/>
          </p:nvCxnSpPr>
          <p:spPr>
            <a:xfrm>
              <a:off x="5014141"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88D97B-BFB4-794E-A096-AE95F5101F5C}"/>
                </a:ext>
              </a:extLst>
            </p:cNvPr>
            <p:cNvCxnSpPr/>
            <p:nvPr/>
          </p:nvCxnSpPr>
          <p:spPr>
            <a:xfrm>
              <a:off x="7386644"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6F5068-5051-E442-A017-A46336B1F374}"/>
                </a:ext>
              </a:extLst>
            </p:cNvPr>
            <p:cNvCxnSpPr/>
            <p:nvPr/>
          </p:nvCxnSpPr>
          <p:spPr>
            <a:xfrm>
              <a:off x="9778906" y="1622853"/>
              <a:ext cx="0" cy="1169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4A713E0-4E34-E247-89ED-475721AF587B}"/>
              </a:ext>
            </a:extLst>
          </p:cNvPr>
          <p:cNvSpPr txBox="1"/>
          <p:nvPr/>
        </p:nvSpPr>
        <p:spPr>
          <a:xfrm>
            <a:off x="620037" y="2031711"/>
            <a:ext cx="1966643" cy="2870016"/>
          </a:xfrm>
          <a:prstGeom prst="rect">
            <a:avLst/>
          </a:prstGeom>
          <a:noFill/>
        </p:spPr>
        <p:txBody>
          <a:bodyPr wrap="square" lIns="0" tIns="0" rIns="0" bIns="0" rtlCol="0" anchor="t">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Intuitive UI/UX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Minimalist size information into size dropdown and product detail page simultaneously</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True size recommendation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True Fit Finder Technology on product detail page</a:t>
            </a:r>
          </a:p>
        </p:txBody>
      </p:sp>
      <p:sp>
        <p:nvSpPr>
          <p:cNvPr id="34" name="TextBox 33">
            <a:extLst>
              <a:ext uri="{FF2B5EF4-FFF2-40B4-BE49-F238E27FC236}">
                <a16:creationId xmlns:a16="http://schemas.microsoft.com/office/drawing/2014/main" id="{D666EF76-BAE1-554D-AA58-C15A3AF2E7F1}"/>
              </a:ext>
            </a:extLst>
          </p:cNvPr>
          <p:cNvSpPr txBox="1"/>
          <p:nvPr/>
        </p:nvSpPr>
        <p:spPr>
          <a:xfrm>
            <a:off x="620038" y="5319356"/>
            <a:ext cx="1917216" cy="1023357"/>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Download PDF file on desktop</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all size page access point</a:t>
            </a:r>
          </a:p>
        </p:txBody>
      </p:sp>
      <p:sp>
        <p:nvSpPr>
          <p:cNvPr id="43" name="TextBox 42">
            <a:extLst>
              <a:ext uri="{FF2B5EF4-FFF2-40B4-BE49-F238E27FC236}">
                <a16:creationId xmlns:a16="http://schemas.microsoft.com/office/drawing/2014/main" id="{4A977CE8-86FA-E341-9A1F-30B9A41F5802}"/>
              </a:ext>
            </a:extLst>
          </p:cNvPr>
          <p:cNvSpPr txBox="1"/>
          <p:nvPr/>
        </p:nvSpPr>
        <p:spPr>
          <a:xfrm>
            <a:off x="2906037" y="2031711"/>
            <a:ext cx="1966643" cy="2408352"/>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Intuitive UI/UX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Double exposure size chart access points</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Zebra Stripes</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Inline size chart</a:t>
            </a:r>
            <a:r>
              <a:rPr lang="ko-KR" altLang="en-US" sz="1000" spc="100" dirty="0">
                <a:latin typeface="Avenir Next Medium" panose="020B0503020202020204" pitchFamily="34" charset="0"/>
              </a:rPr>
              <a:t> </a:t>
            </a:r>
            <a:r>
              <a:rPr lang="en-US" altLang="ko-KR" sz="1000" spc="100" dirty="0">
                <a:latin typeface="Avenir Next Medium" panose="020B0503020202020204" pitchFamily="34" charset="0"/>
              </a:rPr>
              <a:t>on product detail page</a:t>
            </a:r>
            <a:endParaRPr lang="en-US" sz="1000" spc="100" dirty="0">
              <a:latin typeface="Avenir Next Medium" panose="020B0503020202020204" pitchFamily="34" charset="0"/>
            </a:endParaRP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inside scroll</a:t>
            </a:r>
          </a:p>
        </p:txBody>
      </p:sp>
      <p:sp>
        <p:nvSpPr>
          <p:cNvPr id="44" name="TextBox 43">
            <a:extLst>
              <a:ext uri="{FF2B5EF4-FFF2-40B4-BE49-F238E27FC236}">
                <a16:creationId xmlns:a16="http://schemas.microsoft.com/office/drawing/2014/main" id="{4AB77E0C-9713-B14F-889E-4AED24B85936}"/>
              </a:ext>
            </a:extLst>
          </p:cNvPr>
          <p:cNvSpPr txBox="1"/>
          <p:nvPr/>
        </p:nvSpPr>
        <p:spPr>
          <a:xfrm>
            <a:off x="2906038" y="5319356"/>
            <a:ext cx="1917216" cy="869469"/>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No all size page access point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Size &amp; Fit curator</a:t>
            </a:r>
          </a:p>
        </p:txBody>
      </p:sp>
      <p:sp>
        <p:nvSpPr>
          <p:cNvPr id="45" name="TextBox 44">
            <a:extLst>
              <a:ext uri="{FF2B5EF4-FFF2-40B4-BE49-F238E27FC236}">
                <a16:creationId xmlns:a16="http://schemas.microsoft.com/office/drawing/2014/main" id="{6C34E968-D4F1-914C-A877-17AFF396408F}"/>
              </a:ext>
            </a:extLst>
          </p:cNvPr>
          <p:cNvSpPr txBox="1"/>
          <p:nvPr/>
        </p:nvSpPr>
        <p:spPr>
          <a:xfrm>
            <a:off x="5242837" y="2031711"/>
            <a:ext cx="1966643" cy="2870016"/>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Visual measuring guide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98% width modal popup on mobile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Clear close popup option (Modal Background &amp; “X”)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Measurement both in CM and IN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Vertical scroll with accordion menu</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True Fit Technology on product detail page</a:t>
            </a:r>
          </a:p>
        </p:txBody>
      </p:sp>
      <p:sp>
        <p:nvSpPr>
          <p:cNvPr id="46" name="TextBox 45">
            <a:extLst>
              <a:ext uri="{FF2B5EF4-FFF2-40B4-BE49-F238E27FC236}">
                <a16:creationId xmlns:a16="http://schemas.microsoft.com/office/drawing/2014/main" id="{3AE66130-71A7-E640-9C40-E8A791400A3A}"/>
              </a:ext>
            </a:extLst>
          </p:cNvPr>
          <p:cNvSpPr txBox="1"/>
          <p:nvPr/>
        </p:nvSpPr>
        <p:spPr>
          <a:xfrm>
            <a:off x="5242838" y="5319356"/>
            <a:ext cx="1917216" cy="869469"/>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Unoptimized size information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All caps fonts</a:t>
            </a:r>
          </a:p>
        </p:txBody>
      </p:sp>
      <p:sp>
        <p:nvSpPr>
          <p:cNvPr id="48" name="TextBox 47">
            <a:extLst>
              <a:ext uri="{FF2B5EF4-FFF2-40B4-BE49-F238E27FC236}">
                <a16:creationId xmlns:a16="http://schemas.microsoft.com/office/drawing/2014/main" id="{BEB70DE0-3FDB-5345-9785-807AB3520687}"/>
              </a:ext>
            </a:extLst>
          </p:cNvPr>
          <p:cNvSpPr txBox="1"/>
          <p:nvPr/>
        </p:nvSpPr>
        <p:spPr>
          <a:xfrm>
            <a:off x="7638903" y="2031711"/>
            <a:ext cx="1966643" cy="3177793"/>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No vertical scroll</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98% width modal popup on mobile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Clear close popup option (Modal Background &amp; “X”)</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Model wearing information on product detail page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Fit Finder Technology on product detail page</a:t>
            </a:r>
          </a:p>
          <a:p>
            <a:endParaRPr lang="en-US" sz="1000" spc="100" dirty="0">
              <a:latin typeface="Avenir Next Medium" panose="020B0503020202020204" pitchFamily="34" charset="0"/>
            </a:endParaRPr>
          </a:p>
        </p:txBody>
      </p:sp>
      <p:sp>
        <p:nvSpPr>
          <p:cNvPr id="49" name="TextBox 48">
            <a:extLst>
              <a:ext uri="{FF2B5EF4-FFF2-40B4-BE49-F238E27FC236}">
                <a16:creationId xmlns:a16="http://schemas.microsoft.com/office/drawing/2014/main" id="{00C2D6B2-0A15-5849-9742-5EC4E3DCE39D}"/>
              </a:ext>
            </a:extLst>
          </p:cNvPr>
          <p:cNvSpPr txBox="1"/>
          <p:nvPr/>
        </p:nvSpPr>
        <p:spPr>
          <a:xfrm>
            <a:off x="7638904" y="5319356"/>
            <a:ext cx="1917216" cy="869469"/>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No unit of measurement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Modal popup is not center of screen</a:t>
            </a:r>
          </a:p>
        </p:txBody>
      </p:sp>
      <p:sp>
        <p:nvSpPr>
          <p:cNvPr id="50" name="TextBox 49">
            <a:extLst>
              <a:ext uri="{FF2B5EF4-FFF2-40B4-BE49-F238E27FC236}">
                <a16:creationId xmlns:a16="http://schemas.microsoft.com/office/drawing/2014/main" id="{9481D7B0-313B-6A4E-A74B-85BEEF3587FC}"/>
              </a:ext>
            </a:extLst>
          </p:cNvPr>
          <p:cNvSpPr txBox="1"/>
          <p:nvPr/>
        </p:nvSpPr>
        <p:spPr>
          <a:xfrm>
            <a:off x="10009569" y="2031711"/>
            <a:ext cx="1966643" cy="2870016"/>
          </a:xfrm>
          <a:prstGeom prst="rect">
            <a:avLst/>
          </a:prstGeom>
          <a:noFill/>
        </p:spPr>
        <p:txBody>
          <a:bodyPr wrap="squar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STRENGTH</a:t>
            </a:r>
          </a:p>
          <a:p>
            <a:pPr marL="171450" indent="-171450">
              <a:buFont typeface="Arial" panose="020B0604020202020204" pitchFamily="34" charset="0"/>
              <a:buChar char="•"/>
            </a:pPr>
            <a:r>
              <a:rPr lang="en-US" sz="1000" spc="100" dirty="0">
                <a:latin typeface="Avenir Next Medium" panose="020B0503020202020204" pitchFamily="34" charset="0"/>
              </a:rPr>
              <a:t>Proper whitespace into size chart table</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Product specific size chart</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Size conversion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Measurement both in CM and IN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How to measures</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Country selection</a:t>
            </a:r>
          </a:p>
          <a:p>
            <a:pPr marL="171450" indent="-171450">
              <a:buFont typeface="Arial" panose="020B0604020202020204" pitchFamily="34" charset="0"/>
              <a:buChar char="•"/>
            </a:pPr>
            <a:endParaRPr lang="en-US" sz="1000" spc="100" dirty="0">
              <a:latin typeface="Avenir Next Medium" panose="020B0503020202020204" pitchFamily="34" charset="0"/>
            </a:endParaRPr>
          </a:p>
          <a:p>
            <a:pPr marL="171450" indent="-171450">
              <a:buFont typeface="Arial" panose="020B0604020202020204" pitchFamily="34" charset="0"/>
              <a:buChar char="•"/>
            </a:pPr>
            <a:r>
              <a:rPr lang="en-US" sz="1000" spc="100" dirty="0">
                <a:latin typeface="Avenir Next Medium" panose="020B0503020202020204" pitchFamily="34" charset="0"/>
              </a:rPr>
              <a:t>Ture size recommendation</a:t>
            </a:r>
          </a:p>
        </p:txBody>
      </p:sp>
      <p:sp>
        <p:nvSpPr>
          <p:cNvPr id="51" name="TextBox 50">
            <a:extLst>
              <a:ext uri="{FF2B5EF4-FFF2-40B4-BE49-F238E27FC236}">
                <a16:creationId xmlns:a16="http://schemas.microsoft.com/office/drawing/2014/main" id="{DE329069-1970-E545-9A1B-9A2673BADE66}"/>
              </a:ext>
            </a:extLst>
          </p:cNvPr>
          <p:cNvSpPr txBox="1"/>
          <p:nvPr/>
        </p:nvSpPr>
        <p:spPr>
          <a:xfrm>
            <a:off x="10009570" y="5319356"/>
            <a:ext cx="1917216" cy="561692"/>
          </a:xfrm>
          <a:prstGeom prst="rect">
            <a:avLst/>
          </a:prstGeom>
          <a:noFill/>
        </p:spPr>
        <p:txBody>
          <a:bodyPr wrap="squar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WEAKNESS</a:t>
            </a:r>
          </a:p>
          <a:p>
            <a:pPr marL="171450" indent="-171450">
              <a:buFont typeface="Arial" panose="020B0604020202020204" pitchFamily="34" charset="0"/>
              <a:buChar char="•"/>
            </a:pPr>
            <a:r>
              <a:rPr lang="en-US" sz="1000" spc="100" dirty="0">
                <a:latin typeface="Avenir Next Medium" panose="020B0503020202020204" pitchFamily="34" charset="0"/>
              </a:rPr>
              <a:t>Excessive product information</a:t>
            </a:r>
          </a:p>
        </p:txBody>
      </p:sp>
    </p:spTree>
    <p:extLst>
      <p:ext uri="{BB962C8B-B14F-4D97-AF65-F5344CB8AC3E}">
        <p14:creationId xmlns:p14="http://schemas.microsoft.com/office/powerpoint/2010/main" val="13757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593554" y="3176273"/>
            <a:ext cx="3019096" cy="553998"/>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QUESTIONS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603" y="2941805"/>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2641951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2659702"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WHAT OR WHY?</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700513"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QUESTIONS</a:t>
            </a:r>
          </a:p>
        </p:txBody>
      </p:sp>
      <p:sp>
        <p:nvSpPr>
          <p:cNvPr id="16" name="TextBox 15">
            <a:extLst>
              <a:ext uri="{FF2B5EF4-FFF2-40B4-BE49-F238E27FC236}">
                <a16:creationId xmlns:a16="http://schemas.microsoft.com/office/drawing/2014/main" id="{8F158959-D73F-1244-BFC8-3C244FDEFBB0}"/>
              </a:ext>
            </a:extLst>
          </p:cNvPr>
          <p:cNvSpPr txBox="1"/>
          <p:nvPr/>
        </p:nvSpPr>
        <p:spPr>
          <a:xfrm>
            <a:off x="599445" y="1310960"/>
            <a:ext cx="5372987" cy="4465068"/>
          </a:xfrm>
          <a:prstGeom prst="rect">
            <a:avLst/>
          </a:prstGeom>
          <a:noFill/>
        </p:spPr>
        <p:txBody>
          <a:bodyPr wrap="square" lIns="0" tIns="0" rIns="0" bIns="0" rtlCol="0">
            <a:spAutoFit/>
          </a:bodyPr>
          <a:lstStyle/>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Who is target audiences?</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What’s the purpose of using different serif fonts?</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chemeClr val="bg2">
                    <a:lumMod val="10000"/>
                  </a:schemeClr>
                </a:solidFill>
                <a:latin typeface="Avenir Next Medium" panose="020B0503020202020204" pitchFamily="34" charset="0"/>
              </a:rPr>
              <a:t>“Women’s Jeans” size is showing first on all products by default. What’s the purpose?</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Why will you show all size information?</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need the size conversion?</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need “Shop Inseam vary by fit”?</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Do you have any plan to change Inseam to Length?</a:t>
            </a:r>
          </a:p>
          <a:p>
            <a:pPr marL="228600" indent="-228600">
              <a:lnSpc>
                <a:spcPct val="130000"/>
              </a:lnSpc>
              <a:buFont typeface="+mj-lt"/>
              <a:buAutoNum type="arabicPeriod"/>
            </a:pPr>
            <a:endParaRPr lang="en-US" sz="1400" spc="100" dirty="0">
              <a:solidFill>
                <a:srgbClr val="0B0000"/>
              </a:solidFill>
              <a:latin typeface="Avenir Next Medium" panose="020B0503020202020204" pitchFamily="34" charset="0"/>
            </a:endParaRPr>
          </a:p>
          <a:p>
            <a:pPr marL="228600" indent="-228600">
              <a:lnSpc>
                <a:spcPct val="130000"/>
              </a:lnSpc>
              <a:buFont typeface="+mj-lt"/>
              <a:buAutoNum type="arabicPeriod"/>
            </a:pPr>
            <a:r>
              <a:rPr lang="en-US" sz="1400" spc="100" dirty="0">
                <a:solidFill>
                  <a:srgbClr val="0B0000"/>
                </a:solidFill>
                <a:latin typeface="Avenir Next Medium" panose="020B0503020202020204" pitchFamily="34" charset="0"/>
              </a:rPr>
              <a:t>Is ”Denim Glossary” on the size guide necessary?</a:t>
            </a:r>
          </a:p>
        </p:txBody>
      </p:sp>
      <p:pic>
        <p:nvPicPr>
          <p:cNvPr id="27" name="Picture 26">
            <a:extLst>
              <a:ext uri="{FF2B5EF4-FFF2-40B4-BE49-F238E27FC236}">
                <a16:creationId xmlns:a16="http://schemas.microsoft.com/office/drawing/2014/main" id="{06AE0CC3-46EB-2A4D-B121-1488BD62F66A}"/>
              </a:ext>
            </a:extLst>
          </p:cNvPr>
          <p:cNvPicPr>
            <a:picLocks noChangeAspect="1"/>
          </p:cNvPicPr>
          <p:nvPr/>
        </p:nvPicPr>
        <p:blipFill rotWithShape="1">
          <a:blip r:embed="rId3"/>
          <a:srcRect r="18710"/>
          <a:stretch/>
        </p:blipFill>
        <p:spPr>
          <a:xfrm>
            <a:off x="6490715" y="1524000"/>
            <a:ext cx="5701285" cy="4105656"/>
          </a:xfrm>
          <a:prstGeom prst="rect">
            <a:avLst/>
          </a:prstGeom>
        </p:spPr>
      </p:pic>
      <p:pic>
        <p:nvPicPr>
          <p:cNvPr id="28" name="Picture 27">
            <a:extLst>
              <a:ext uri="{FF2B5EF4-FFF2-40B4-BE49-F238E27FC236}">
                <a16:creationId xmlns:a16="http://schemas.microsoft.com/office/drawing/2014/main" id="{45F98167-99AB-FC4D-B362-7EA6C9D4F442}"/>
              </a:ext>
            </a:extLst>
          </p:cNvPr>
          <p:cNvPicPr>
            <a:picLocks noChangeAspect="1"/>
          </p:cNvPicPr>
          <p:nvPr/>
        </p:nvPicPr>
        <p:blipFill>
          <a:blip r:embed="rId4"/>
          <a:srcRect/>
          <a:stretch/>
        </p:blipFill>
        <p:spPr>
          <a:xfrm>
            <a:off x="6332642" y="2724429"/>
            <a:ext cx="1748413" cy="3657600"/>
          </a:xfrm>
          <a:prstGeom prst="rect">
            <a:avLst/>
          </a:prstGeom>
        </p:spPr>
      </p:pic>
    </p:spTree>
    <p:extLst>
      <p:ext uri="{BB962C8B-B14F-4D97-AF65-F5344CB8AC3E}">
        <p14:creationId xmlns:p14="http://schemas.microsoft.com/office/powerpoint/2010/main" val="160245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5382859" y="585202"/>
            <a:ext cx="1440458" cy="338554"/>
          </a:xfrm>
          <a:prstGeom prst="rect">
            <a:avLst/>
          </a:prstGeom>
          <a:noFill/>
        </p:spPr>
        <p:txBody>
          <a:bodyPr wrap="none" lIns="0" tIns="0" rIns="0" bIns="0" rtlCol="0">
            <a:spAutoFit/>
          </a:bodyPr>
          <a:lstStyle/>
          <a:p>
            <a:pPr algn="ctr"/>
            <a:r>
              <a:rPr lang="en-US" sz="2200" b="1" spc="300" dirty="0">
                <a:solidFill>
                  <a:srgbClr val="0B0000"/>
                </a:solidFill>
                <a:latin typeface="Avenir Next Demi Bold" panose="020B0503020202020204" pitchFamily="34" charset="0"/>
              </a:rPr>
              <a:t>AGENDA</a:t>
            </a:r>
          </a:p>
        </p:txBody>
      </p:sp>
      <p:sp>
        <p:nvSpPr>
          <p:cNvPr id="6" name="TextBox 5">
            <a:extLst>
              <a:ext uri="{FF2B5EF4-FFF2-40B4-BE49-F238E27FC236}">
                <a16:creationId xmlns:a16="http://schemas.microsoft.com/office/drawing/2014/main" id="{891A07DC-8ABB-3F46-97AE-FFBFA60E0BF6}"/>
              </a:ext>
            </a:extLst>
          </p:cNvPr>
          <p:cNvSpPr txBox="1"/>
          <p:nvPr/>
        </p:nvSpPr>
        <p:spPr>
          <a:xfrm>
            <a:off x="5207816" y="419100"/>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
        <p:nvSpPr>
          <p:cNvPr id="8" name="TextBox 7">
            <a:extLst>
              <a:ext uri="{FF2B5EF4-FFF2-40B4-BE49-F238E27FC236}">
                <a16:creationId xmlns:a16="http://schemas.microsoft.com/office/drawing/2014/main" id="{4E2CD9E9-5847-904B-A286-E231FFE193A8}"/>
              </a:ext>
            </a:extLst>
          </p:cNvPr>
          <p:cNvSpPr txBox="1"/>
          <p:nvPr/>
        </p:nvSpPr>
        <p:spPr>
          <a:xfrm>
            <a:off x="4089043" y="1686102"/>
            <a:ext cx="4005135" cy="2893100"/>
          </a:xfrm>
          <a:prstGeom prst="rect">
            <a:avLst/>
          </a:prstGeom>
          <a:noFill/>
        </p:spPr>
        <p:txBody>
          <a:bodyPr wrap="none" lIns="0" tIns="0" rIns="0" bIns="0" rtlCol="0">
            <a:spAutoFit/>
          </a:bodyPr>
          <a:lstStyle/>
          <a:p>
            <a:pPr marL="342900" indent="-342900">
              <a:lnSpc>
                <a:spcPct val="200000"/>
              </a:lnSpc>
              <a:buAutoNum type="arabicPeriod"/>
            </a:pPr>
            <a:r>
              <a:rPr lang="en-US" sz="1600" spc="100" dirty="0">
                <a:solidFill>
                  <a:srgbClr val="0B0000"/>
                </a:solidFill>
                <a:latin typeface="Avenir Next Medium" panose="020B0503020202020204" pitchFamily="34" charset="0"/>
              </a:rPr>
              <a:t>UI/UX Design Workflow</a:t>
            </a:r>
          </a:p>
          <a:p>
            <a:pPr marL="342900" indent="-342900">
              <a:lnSpc>
                <a:spcPct val="200000"/>
              </a:lnSpc>
              <a:buAutoNum type="arabicPeriod"/>
            </a:pPr>
            <a:r>
              <a:rPr lang="en-US" sz="1600" spc="100" dirty="0">
                <a:solidFill>
                  <a:srgbClr val="0B0000"/>
                </a:solidFill>
                <a:latin typeface="Avenir Next Medium" panose="020B0503020202020204" pitchFamily="34" charset="0"/>
              </a:rPr>
              <a:t>Lucky Brand Analysis &amp; Pain Points</a:t>
            </a:r>
          </a:p>
          <a:p>
            <a:pPr marL="342900" indent="-342900">
              <a:lnSpc>
                <a:spcPct val="200000"/>
              </a:lnSpc>
              <a:buAutoNum type="arabicPeriod"/>
            </a:pPr>
            <a:r>
              <a:rPr lang="en-US" sz="1600" spc="100" dirty="0">
                <a:solidFill>
                  <a:srgbClr val="0B0000"/>
                </a:solidFill>
                <a:latin typeface="Avenir Next Medium" panose="020B0503020202020204" pitchFamily="34" charset="0"/>
              </a:rPr>
              <a:t>Competitor Analysis</a:t>
            </a:r>
          </a:p>
          <a:p>
            <a:pPr marL="342900" indent="-342900">
              <a:lnSpc>
                <a:spcPct val="200000"/>
              </a:lnSpc>
              <a:buAutoNum type="arabicPeriod"/>
            </a:pPr>
            <a:r>
              <a:rPr lang="en-US" sz="1600" spc="100" dirty="0">
                <a:solidFill>
                  <a:srgbClr val="0B0000"/>
                </a:solidFill>
                <a:latin typeface="Avenir Next Medium" panose="020B0503020202020204" pitchFamily="34" charset="0"/>
              </a:rPr>
              <a:t>Questions</a:t>
            </a:r>
          </a:p>
          <a:p>
            <a:pPr marL="342900" indent="-342900">
              <a:lnSpc>
                <a:spcPct val="200000"/>
              </a:lnSpc>
              <a:buAutoNum type="arabicPeriod"/>
            </a:pPr>
            <a:r>
              <a:rPr lang="en-US" sz="1600" spc="100" dirty="0">
                <a:solidFill>
                  <a:srgbClr val="0B0000"/>
                </a:solidFill>
                <a:latin typeface="Avenir Next Medium" panose="020B0503020202020204" pitchFamily="34" charset="0"/>
              </a:rPr>
              <a:t>Solution &amp; Wireframe</a:t>
            </a:r>
          </a:p>
          <a:p>
            <a:pPr marL="342900" indent="-342900">
              <a:lnSpc>
                <a:spcPct val="200000"/>
              </a:lnSpc>
              <a:buAutoNum type="arabicPeriod"/>
            </a:pPr>
            <a:r>
              <a:rPr lang="en-US" sz="1600" spc="100" dirty="0">
                <a:solidFill>
                  <a:srgbClr val="0B0000"/>
                </a:solidFill>
                <a:latin typeface="Avenir Next Medium" panose="020B0503020202020204" pitchFamily="34" charset="0"/>
              </a:rPr>
              <a:t>Three Months Roadmap</a:t>
            </a:r>
          </a:p>
        </p:txBody>
      </p:sp>
    </p:spTree>
    <p:extLst>
      <p:ext uri="{BB962C8B-B14F-4D97-AF65-F5344CB8AC3E}">
        <p14:creationId xmlns:p14="http://schemas.microsoft.com/office/powerpoint/2010/main" val="2840610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708871" y="2764382"/>
            <a:ext cx="2788456"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SOLVE THE</a:t>
            </a:r>
          </a:p>
          <a:p>
            <a:pPr algn="ctr"/>
            <a:r>
              <a:rPr lang="en-US" sz="3600" b="1" spc="300" dirty="0">
                <a:solidFill>
                  <a:schemeClr val="bg1"/>
                </a:solidFill>
                <a:latin typeface="Avenir Next Demi Bold" panose="020B0503020202020204" pitchFamily="34" charset="0"/>
              </a:rPr>
              <a:t>PROBLEMS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59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57122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1992277"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OUR GOALS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sp>
        <p:nvSpPr>
          <p:cNvPr id="14" name="TextBox 13">
            <a:extLst>
              <a:ext uri="{FF2B5EF4-FFF2-40B4-BE49-F238E27FC236}">
                <a16:creationId xmlns:a16="http://schemas.microsoft.com/office/drawing/2014/main" id="{A3E4D7B6-DE42-9A45-9F91-01E3435420FD}"/>
              </a:ext>
            </a:extLst>
          </p:cNvPr>
          <p:cNvSpPr txBox="1"/>
          <p:nvPr/>
        </p:nvSpPr>
        <p:spPr>
          <a:xfrm>
            <a:off x="609601" y="1217910"/>
            <a:ext cx="5082746" cy="4620496"/>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SHORT TERM</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Overview</a:t>
            </a:r>
          </a:p>
          <a:p>
            <a:pPr marL="1085850" lvl="2"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Keep current size information and structure</a:t>
            </a:r>
          </a:p>
          <a:p>
            <a:pPr marL="1085850" lvl="2"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Update UI/UX to be more mobile friendly</a:t>
            </a:r>
          </a:p>
          <a:p>
            <a:pPr marL="1085850" lvl="2" indent="-171450">
              <a:lnSpc>
                <a:spcPct val="150000"/>
              </a:lnSpc>
              <a:buFont typeface="Arial" panose="020B0604020202020204" pitchFamily="34" charset="0"/>
              <a:buChar char="•"/>
            </a:pPr>
            <a:endParaRPr lang="en-US" sz="1100" b="1"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Fonts</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Use common web fonts or legible Lucky Brand’s own branding web fonts (San-Serif)</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Intuitive Information</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Optimize size information</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Show the accurate size information related to product* (*Need to discuss with Dev. Team)</a:t>
            </a:r>
          </a:p>
          <a:p>
            <a:pPr lvl="2">
              <a:lnSpc>
                <a:spcPct val="150000"/>
              </a:lnSpc>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Vertical Scroll</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This is most comfortable and something that the users are used to already, they all use Facebook and Instagram, so they know that the apps and websites go from up to down – nothing new to learn.</a:t>
            </a:r>
          </a:p>
        </p:txBody>
      </p:sp>
      <p:sp>
        <p:nvSpPr>
          <p:cNvPr id="16" name="TextBox 15">
            <a:extLst>
              <a:ext uri="{FF2B5EF4-FFF2-40B4-BE49-F238E27FC236}">
                <a16:creationId xmlns:a16="http://schemas.microsoft.com/office/drawing/2014/main" id="{CD2E0702-7CF0-F446-A7D0-4D050C022573}"/>
              </a:ext>
            </a:extLst>
          </p:cNvPr>
          <p:cNvSpPr txBox="1"/>
          <p:nvPr/>
        </p:nvSpPr>
        <p:spPr>
          <a:xfrm>
            <a:off x="6619104" y="1217910"/>
            <a:ext cx="5082746" cy="5266826"/>
          </a:xfrm>
          <a:prstGeom prst="rect">
            <a:avLst/>
          </a:prstGeom>
          <a:noFill/>
        </p:spPr>
        <p:txBody>
          <a:bodyPr wrap="square" lIns="0" tIns="0" rIns="0" bIns="0" rtlCol="0">
            <a:spAutoFit/>
          </a:bodyPr>
          <a:lstStyle/>
          <a:p>
            <a:pPr>
              <a:lnSpc>
                <a:spcPct val="150000"/>
              </a:lnSpc>
            </a:pPr>
            <a:r>
              <a:rPr lang="en-US" sz="1400" b="1" spc="100">
                <a:solidFill>
                  <a:schemeClr val="accent2">
                    <a:lumMod val="75000"/>
                  </a:schemeClr>
                </a:solidFill>
                <a:latin typeface="Avenir Next Demi Bold" panose="020B0503020202020204" pitchFamily="34" charset="0"/>
              </a:rPr>
              <a:t>RECOMMENDATION – LONG TERM</a:t>
            </a:r>
            <a:endParaRPr lang="en-US" sz="1400" b="1" spc="100" dirty="0">
              <a:solidFill>
                <a:schemeClr val="accent2">
                  <a:lumMod val="75000"/>
                </a:schemeClr>
              </a:solidFill>
              <a:latin typeface="Avenir Next Demi Bold"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Overview</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Revamp PDP &amp; Size Guide with new UI/UX to improve user engagement, reduce inaccurate size selection, and decrease return rate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Reduce unnecessary click behavior</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Minimalize size information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Size &amp; Fit Curator</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Fit Finder Technology (</a:t>
            </a:r>
            <a:r>
              <a:rPr lang="en-US" sz="1000" dirty="0">
                <a:hlinkClick r:id="rId3"/>
              </a:rPr>
              <a:t>https://www.fitanalytics.com/fit-finder</a:t>
            </a:r>
            <a:r>
              <a:rPr lang="en-US" sz="1000" dirty="0"/>
              <a:t>)</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True Fit Technology (</a:t>
            </a:r>
            <a:r>
              <a:rPr lang="en-US" sz="1000" dirty="0">
                <a:hlinkClick r:id="rId4"/>
              </a:rPr>
              <a:t>https://www.truefit.com</a:t>
            </a:r>
            <a:r>
              <a:rPr lang="en-US" sz="1000" dirty="0"/>
              <a:t>)</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True Size recommendation based on Review</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Revamp PDP</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Optimize PDP</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Model wearing information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Size Conversion</a:t>
            </a:r>
          </a:p>
          <a:p>
            <a:pPr marL="1085850" lvl="2" indent="-171450">
              <a:lnSpc>
                <a:spcPct val="150000"/>
              </a:lnSpc>
              <a:buFont typeface="Courier New" panose="02070309020205020404" pitchFamily="49" charset="0"/>
              <a:buChar char="o"/>
            </a:pPr>
            <a:r>
              <a:rPr lang="en-US" altLang="ko-KR" sz="1000" spc="100" dirty="0">
                <a:solidFill>
                  <a:srgbClr val="0B0000"/>
                </a:solidFill>
                <a:latin typeface="Avenir Next Medium" panose="020B0503020202020204" pitchFamily="34" charset="0"/>
              </a:rPr>
              <a:t>Measurements both in CM and IN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True to Size Recommendation</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Implement on PDP &amp; Size Guide</a:t>
            </a:r>
          </a:p>
        </p:txBody>
      </p:sp>
      <p:cxnSp>
        <p:nvCxnSpPr>
          <p:cNvPr id="18" name="Straight Connector 17">
            <a:extLst>
              <a:ext uri="{FF2B5EF4-FFF2-40B4-BE49-F238E27FC236}">
                <a16:creationId xmlns:a16="http://schemas.microsoft.com/office/drawing/2014/main" id="{7BC4AF2E-9E95-B749-8B33-FD85D7B431F9}"/>
              </a:ext>
            </a:extLst>
          </p:cNvPr>
          <p:cNvCxnSpPr>
            <a:cxnSpLocks/>
          </p:cNvCxnSpPr>
          <p:nvPr/>
        </p:nvCxnSpPr>
        <p:spPr>
          <a:xfrm>
            <a:off x="6096000" y="1278610"/>
            <a:ext cx="0" cy="52306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4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5973623"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MOBILE WIREFRAME – </a:t>
            </a:r>
            <a:r>
              <a:rPr lang="en-US" sz="2200" b="1" spc="300" dirty="0">
                <a:solidFill>
                  <a:schemeClr val="accent6">
                    <a:lumMod val="75000"/>
                  </a:schemeClr>
                </a:solidFill>
                <a:latin typeface="Avenir Next Demi Bold" panose="020B0503020202020204" pitchFamily="34" charset="0"/>
              </a:rPr>
              <a:t>SHORT TERM</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pic>
        <p:nvPicPr>
          <p:cNvPr id="4" name="Picture 3" descr="A screenshot of a cell phone&#10;&#10;Description automatically generated">
            <a:extLst>
              <a:ext uri="{FF2B5EF4-FFF2-40B4-BE49-F238E27FC236}">
                <a16:creationId xmlns:a16="http://schemas.microsoft.com/office/drawing/2014/main" id="{0D546A40-0D59-6C49-A997-74FB1991C623}"/>
              </a:ext>
            </a:extLst>
          </p:cNvPr>
          <p:cNvPicPr>
            <a:picLocks noChangeAspect="1"/>
          </p:cNvPicPr>
          <p:nvPr/>
        </p:nvPicPr>
        <p:blipFill>
          <a:blip r:embed="rId3"/>
          <a:stretch>
            <a:fillRect/>
          </a:stretch>
        </p:blipFill>
        <p:spPr>
          <a:xfrm>
            <a:off x="2402121" y="1285103"/>
            <a:ext cx="1371600" cy="4378148"/>
          </a:xfrm>
          <a:prstGeom prst="rect">
            <a:avLst/>
          </a:prstGeom>
          <a:ln>
            <a:solidFill>
              <a:schemeClr val="bg1">
                <a:lumMod val="85000"/>
              </a:schemeClr>
            </a:solidFill>
          </a:ln>
        </p:spPr>
      </p:pic>
      <p:pic>
        <p:nvPicPr>
          <p:cNvPr id="11" name="Picture 10" descr="A screenshot of a computer&#10;&#10;Description automatically generated">
            <a:extLst>
              <a:ext uri="{FF2B5EF4-FFF2-40B4-BE49-F238E27FC236}">
                <a16:creationId xmlns:a16="http://schemas.microsoft.com/office/drawing/2014/main" id="{4F99F4F4-E516-484C-AC73-6C2F595A3771}"/>
              </a:ext>
            </a:extLst>
          </p:cNvPr>
          <p:cNvPicPr>
            <a:picLocks noChangeAspect="1"/>
          </p:cNvPicPr>
          <p:nvPr/>
        </p:nvPicPr>
        <p:blipFill>
          <a:blip r:embed="rId4"/>
          <a:stretch>
            <a:fillRect/>
          </a:stretch>
        </p:blipFill>
        <p:spPr>
          <a:xfrm>
            <a:off x="5680266" y="1285103"/>
            <a:ext cx="1371600" cy="5369358"/>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7BD2DC16-B59D-5240-8D1B-D0FA01E90D9E}"/>
              </a:ext>
            </a:extLst>
          </p:cNvPr>
          <p:cNvPicPr>
            <a:picLocks noChangeAspect="1"/>
          </p:cNvPicPr>
          <p:nvPr/>
        </p:nvPicPr>
        <p:blipFill>
          <a:blip r:embed="rId5"/>
          <a:stretch>
            <a:fillRect/>
          </a:stretch>
        </p:blipFill>
        <p:spPr>
          <a:xfrm>
            <a:off x="10585126" y="1285103"/>
            <a:ext cx="1371600" cy="533278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3DC9BB11-5D81-FD45-9DE5-73669817EDD1}"/>
              </a:ext>
            </a:extLst>
          </p:cNvPr>
          <p:cNvPicPr>
            <a:picLocks noChangeAspect="1"/>
          </p:cNvPicPr>
          <p:nvPr/>
        </p:nvPicPr>
        <p:blipFill>
          <a:blip r:embed="rId6"/>
          <a:stretch>
            <a:fillRect/>
          </a:stretch>
        </p:blipFill>
        <p:spPr>
          <a:xfrm>
            <a:off x="8966650" y="1285103"/>
            <a:ext cx="1371600" cy="3544214"/>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707C2852-4C6C-E948-8730-7FA29F5FFCEB}"/>
              </a:ext>
            </a:extLst>
          </p:cNvPr>
          <p:cNvPicPr>
            <a:picLocks noChangeAspect="1"/>
          </p:cNvPicPr>
          <p:nvPr/>
        </p:nvPicPr>
        <p:blipFill>
          <a:blip r:embed="rId7"/>
          <a:stretch>
            <a:fillRect/>
          </a:stretch>
        </p:blipFill>
        <p:spPr>
          <a:xfrm>
            <a:off x="4037075" y="1285103"/>
            <a:ext cx="1371600" cy="3244291"/>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0B8B2605-1683-044A-BC0F-E03E81950B3D}"/>
              </a:ext>
            </a:extLst>
          </p:cNvPr>
          <p:cNvPicPr>
            <a:picLocks noChangeAspect="1"/>
          </p:cNvPicPr>
          <p:nvPr/>
        </p:nvPicPr>
        <p:blipFill>
          <a:blip r:embed="rId8"/>
          <a:stretch>
            <a:fillRect/>
          </a:stretch>
        </p:blipFill>
        <p:spPr>
          <a:xfrm>
            <a:off x="7339934" y="1285103"/>
            <a:ext cx="1371600" cy="2450592"/>
          </a:xfrm>
          <a:prstGeom prst="rect">
            <a:avLst/>
          </a:prstGeom>
          <a:ln>
            <a:solidFill>
              <a:schemeClr val="bg1">
                <a:lumMod val="85000"/>
              </a:schemeClr>
            </a:solidFill>
          </a:ln>
        </p:spPr>
      </p:pic>
      <p:sp>
        <p:nvSpPr>
          <p:cNvPr id="24" name="Oval 23">
            <a:extLst>
              <a:ext uri="{FF2B5EF4-FFF2-40B4-BE49-F238E27FC236}">
                <a16:creationId xmlns:a16="http://schemas.microsoft.com/office/drawing/2014/main" id="{95462B4D-2984-EF4C-A21E-78CF220BA5FD}"/>
              </a:ext>
            </a:extLst>
          </p:cNvPr>
          <p:cNvSpPr/>
          <p:nvPr/>
        </p:nvSpPr>
        <p:spPr>
          <a:xfrm>
            <a:off x="2743199" y="453081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5" name="Oval 24">
            <a:extLst>
              <a:ext uri="{FF2B5EF4-FFF2-40B4-BE49-F238E27FC236}">
                <a16:creationId xmlns:a16="http://schemas.microsoft.com/office/drawing/2014/main" id="{EA8292C2-27FD-C142-86F7-46971B88BC90}"/>
              </a:ext>
            </a:extLst>
          </p:cNvPr>
          <p:cNvSpPr/>
          <p:nvPr/>
        </p:nvSpPr>
        <p:spPr>
          <a:xfrm>
            <a:off x="3950042" y="118213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26" name="Oval 25">
            <a:extLst>
              <a:ext uri="{FF2B5EF4-FFF2-40B4-BE49-F238E27FC236}">
                <a16:creationId xmlns:a16="http://schemas.microsoft.com/office/drawing/2014/main" id="{FD731B78-D60C-2C41-BA09-9F6B51C00672}"/>
              </a:ext>
            </a:extLst>
          </p:cNvPr>
          <p:cNvSpPr/>
          <p:nvPr/>
        </p:nvSpPr>
        <p:spPr>
          <a:xfrm>
            <a:off x="5008603" y="1499288"/>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27" name="Oval 26">
            <a:extLst>
              <a:ext uri="{FF2B5EF4-FFF2-40B4-BE49-F238E27FC236}">
                <a16:creationId xmlns:a16="http://schemas.microsoft.com/office/drawing/2014/main" id="{22DD8289-8F58-414E-BDA2-BFE208A0832B}"/>
              </a:ext>
            </a:extLst>
          </p:cNvPr>
          <p:cNvSpPr/>
          <p:nvPr/>
        </p:nvSpPr>
        <p:spPr>
          <a:xfrm>
            <a:off x="3892376" y="170935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28" name="Oval 27">
            <a:extLst>
              <a:ext uri="{FF2B5EF4-FFF2-40B4-BE49-F238E27FC236}">
                <a16:creationId xmlns:a16="http://schemas.microsoft.com/office/drawing/2014/main" id="{DA2E311B-1439-3F4E-8EDB-BC259C0381A0}"/>
              </a:ext>
            </a:extLst>
          </p:cNvPr>
          <p:cNvSpPr/>
          <p:nvPr/>
        </p:nvSpPr>
        <p:spPr>
          <a:xfrm>
            <a:off x="5529541" y="509922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23CCF26B-EACF-6240-AD7D-E4F5F2AC0991}"/>
              </a:ext>
            </a:extLst>
          </p:cNvPr>
          <p:cNvSpPr/>
          <p:nvPr/>
        </p:nvSpPr>
        <p:spPr>
          <a:xfrm>
            <a:off x="7245176" y="308507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912F20-E97B-AE4A-9ACF-D12F6DDA51AB}"/>
              </a:ext>
            </a:extLst>
          </p:cNvPr>
          <p:cNvSpPr/>
          <p:nvPr/>
        </p:nvSpPr>
        <p:spPr>
          <a:xfrm>
            <a:off x="8822303" y="1721708"/>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sp>
        <p:nvSpPr>
          <p:cNvPr id="31" name="Oval 30">
            <a:extLst>
              <a:ext uri="{FF2B5EF4-FFF2-40B4-BE49-F238E27FC236}">
                <a16:creationId xmlns:a16="http://schemas.microsoft.com/office/drawing/2014/main" id="{33AA8D92-0A2F-204F-A357-92AC1384DD38}"/>
              </a:ext>
            </a:extLst>
          </p:cNvPr>
          <p:cNvSpPr/>
          <p:nvPr/>
        </p:nvSpPr>
        <p:spPr>
          <a:xfrm>
            <a:off x="10482646" y="484797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246221"/>
          </a:xfrm>
          <a:prstGeom prst="rect">
            <a:avLst/>
          </a:prstGeom>
          <a:noFill/>
        </p:spPr>
        <p:txBody>
          <a:bodyPr wrap="square" lIns="0" tIns="0" rIns="0" bIns="0" rtlCol="0">
            <a:spAutoFit/>
          </a:bodyPr>
          <a:lstStyle/>
          <a:p>
            <a:r>
              <a:rPr lang="en-US" sz="800" dirty="0">
                <a:latin typeface="Avenir Next Medium" panose="020B0503020202020204" pitchFamily="34" charset="0"/>
              </a:rPr>
              <a:t>Size Guide entry point on PDP (Product Detail Page)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44378" y="2071819"/>
            <a:ext cx="1124465" cy="369332"/>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size: 98%</a:t>
            </a:r>
          </a:p>
          <a:p>
            <a:r>
              <a:rPr lang="en-US" sz="800" dirty="0">
                <a:latin typeface="Avenir Next Medium" panose="020B0503020202020204" pitchFamily="34" charset="0"/>
              </a:rPr>
              <a:t>Size Guide title with ”X” are sticky</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4378" y="2685538"/>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Dropdown navigation</a:t>
            </a:r>
          </a:p>
        </p:txBody>
      </p:sp>
      <p:sp>
        <p:nvSpPr>
          <p:cNvPr id="39" name="Oval 38">
            <a:extLst>
              <a:ext uri="{FF2B5EF4-FFF2-40B4-BE49-F238E27FC236}">
                <a16:creationId xmlns:a16="http://schemas.microsoft.com/office/drawing/2014/main" id="{8BF191A9-8627-6B4C-B79B-74203DBC149C}"/>
              </a:ext>
            </a:extLst>
          </p:cNvPr>
          <p:cNvSpPr/>
          <p:nvPr/>
        </p:nvSpPr>
        <p:spPr>
          <a:xfrm>
            <a:off x="580765" y="266494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3200406"/>
            <a:ext cx="1223319" cy="615553"/>
          </a:xfrm>
          <a:prstGeom prst="rect">
            <a:avLst/>
          </a:prstGeom>
          <a:noFill/>
        </p:spPr>
        <p:txBody>
          <a:bodyPr wrap="square" lIns="0" tIns="0" rIns="0" bIns="0" rtlCol="0">
            <a:spAutoFit/>
          </a:bodyPr>
          <a:lstStyle/>
          <a:p>
            <a:r>
              <a:rPr lang="en-US" sz="800" dirty="0">
                <a:latin typeface="Avenir Next Medium" panose="020B0503020202020204" pitchFamily="34" charset="0"/>
              </a:rPr>
              <a:t>Accordion dropdown and Zebra stripes on contents</a:t>
            </a:r>
          </a:p>
          <a:p>
            <a:endParaRPr lang="en-US" sz="800" dirty="0">
              <a:latin typeface="Avenir Next Medium" panose="020B0503020202020204" pitchFamily="34" charset="0"/>
            </a:endParaRPr>
          </a:p>
          <a:p>
            <a:r>
              <a:rPr lang="en-US" sz="800" dirty="0">
                <a:latin typeface="Avenir Next Medium" panose="020B0503020202020204" pitchFamily="34" charset="0"/>
              </a:rPr>
              <a:t>First dropdown is opened by default</a:t>
            </a:r>
          </a:p>
        </p:txBody>
      </p:sp>
      <p:sp>
        <p:nvSpPr>
          <p:cNvPr id="41" name="Oval 40">
            <a:extLst>
              <a:ext uri="{FF2B5EF4-FFF2-40B4-BE49-F238E27FC236}">
                <a16:creationId xmlns:a16="http://schemas.microsoft.com/office/drawing/2014/main" id="{EB6D8359-7819-274F-9D1F-85F1BFC2BB6A}"/>
              </a:ext>
            </a:extLst>
          </p:cNvPr>
          <p:cNvSpPr/>
          <p:nvPr/>
        </p:nvSpPr>
        <p:spPr>
          <a:xfrm>
            <a:off x="580765" y="3188047"/>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2" name="TextBox 41">
            <a:extLst>
              <a:ext uri="{FF2B5EF4-FFF2-40B4-BE49-F238E27FC236}">
                <a16:creationId xmlns:a16="http://schemas.microsoft.com/office/drawing/2014/main" id="{912FB8A3-0B49-D241-BA4D-A08880F5C77D}"/>
              </a:ext>
            </a:extLst>
          </p:cNvPr>
          <p:cNvSpPr txBox="1"/>
          <p:nvPr/>
        </p:nvSpPr>
        <p:spPr>
          <a:xfrm>
            <a:off x="840257" y="4116063"/>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Visual contents style</a:t>
            </a:r>
          </a:p>
        </p:txBody>
      </p:sp>
      <p:sp>
        <p:nvSpPr>
          <p:cNvPr id="43" name="Oval 42">
            <a:extLst>
              <a:ext uri="{FF2B5EF4-FFF2-40B4-BE49-F238E27FC236}">
                <a16:creationId xmlns:a16="http://schemas.microsoft.com/office/drawing/2014/main" id="{FEB58FFA-B057-A945-A894-0AA90C4C1F9C}"/>
              </a:ext>
            </a:extLst>
          </p:cNvPr>
          <p:cNvSpPr/>
          <p:nvPr/>
        </p:nvSpPr>
        <p:spPr>
          <a:xfrm>
            <a:off x="580765" y="407899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44" name="TextBox 43">
            <a:extLst>
              <a:ext uri="{FF2B5EF4-FFF2-40B4-BE49-F238E27FC236}">
                <a16:creationId xmlns:a16="http://schemas.microsoft.com/office/drawing/2014/main" id="{09FC1293-D8BF-6A43-8049-504CECB6EB0C}"/>
              </a:ext>
            </a:extLst>
          </p:cNvPr>
          <p:cNvSpPr txBox="1"/>
          <p:nvPr/>
        </p:nvSpPr>
        <p:spPr>
          <a:xfrm>
            <a:off x="844378" y="4613192"/>
            <a:ext cx="1402876" cy="123111"/>
          </a:xfrm>
          <a:prstGeom prst="rect">
            <a:avLst/>
          </a:prstGeom>
          <a:noFill/>
        </p:spPr>
        <p:txBody>
          <a:bodyPr wrap="square" lIns="0" tIns="0" rIns="0" bIns="0" rtlCol="0">
            <a:spAutoFit/>
          </a:bodyPr>
          <a:lstStyle/>
          <a:p>
            <a:r>
              <a:rPr lang="en-US" sz="800" dirty="0">
                <a:latin typeface="Avenir Next Medium" panose="020B0503020202020204" pitchFamily="34" charset="0"/>
              </a:rPr>
              <a:t>iOS UI picker for navigation</a:t>
            </a:r>
          </a:p>
        </p:txBody>
      </p:sp>
      <p:sp>
        <p:nvSpPr>
          <p:cNvPr id="45" name="Oval 44">
            <a:extLst>
              <a:ext uri="{FF2B5EF4-FFF2-40B4-BE49-F238E27FC236}">
                <a16:creationId xmlns:a16="http://schemas.microsoft.com/office/drawing/2014/main" id="{ADBCEDC4-7C06-914A-BB4C-51D898FC2975}"/>
              </a:ext>
            </a:extLst>
          </p:cNvPr>
          <p:cNvSpPr/>
          <p:nvPr/>
        </p:nvSpPr>
        <p:spPr>
          <a:xfrm>
            <a:off x="580765" y="4576120"/>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46" name="TextBox 45">
            <a:extLst>
              <a:ext uri="{FF2B5EF4-FFF2-40B4-BE49-F238E27FC236}">
                <a16:creationId xmlns:a16="http://schemas.microsoft.com/office/drawing/2014/main" id="{9494F906-1D05-164C-ABB5-12F11D7F1DC5}"/>
              </a:ext>
            </a:extLst>
          </p:cNvPr>
          <p:cNvSpPr txBox="1"/>
          <p:nvPr/>
        </p:nvSpPr>
        <p:spPr>
          <a:xfrm>
            <a:off x="844378" y="5087843"/>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Extended Size</a:t>
            </a:r>
          </a:p>
        </p:txBody>
      </p:sp>
      <p:sp>
        <p:nvSpPr>
          <p:cNvPr id="47" name="Oval 46">
            <a:extLst>
              <a:ext uri="{FF2B5EF4-FFF2-40B4-BE49-F238E27FC236}">
                <a16:creationId xmlns:a16="http://schemas.microsoft.com/office/drawing/2014/main" id="{06AEF161-E1BB-8340-A62A-063867ADC522}"/>
              </a:ext>
            </a:extLst>
          </p:cNvPr>
          <p:cNvSpPr/>
          <p:nvPr/>
        </p:nvSpPr>
        <p:spPr>
          <a:xfrm>
            <a:off x="580765" y="505077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sp>
        <p:nvSpPr>
          <p:cNvPr id="50" name="TextBox 49">
            <a:extLst>
              <a:ext uri="{FF2B5EF4-FFF2-40B4-BE49-F238E27FC236}">
                <a16:creationId xmlns:a16="http://schemas.microsoft.com/office/drawing/2014/main" id="{40EDA1D0-291F-8C40-A9B3-8DE8A90ABABB}"/>
              </a:ext>
            </a:extLst>
          </p:cNvPr>
          <p:cNvSpPr txBox="1"/>
          <p:nvPr/>
        </p:nvSpPr>
        <p:spPr>
          <a:xfrm>
            <a:off x="844378" y="5543576"/>
            <a:ext cx="1252152" cy="123111"/>
          </a:xfrm>
          <a:prstGeom prst="rect">
            <a:avLst/>
          </a:prstGeom>
          <a:noFill/>
        </p:spPr>
        <p:txBody>
          <a:bodyPr wrap="square" lIns="0" tIns="0" rIns="0" bIns="0" rtlCol="0">
            <a:spAutoFit/>
          </a:bodyPr>
          <a:lstStyle/>
          <a:p>
            <a:r>
              <a:rPr lang="en-US" sz="800" dirty="0">
                <a:latin typeface="Avenir Next Medium" panose="020B0503020202020204" pitchFamily="34" charset="0"/>
              </a:rPr>
              <a:t>Different size variation</a:t>
            </a:r>
          </a:p>
        </p:txBody>
      </p:sp>
      <p:sp>
        <p:nvSpPr>
          <p:cNvPr id="51" name="Oval 50">
            <a:extLst>
              <a:ext uri="{FF2B5EF4-FFF2-40B4-BE49-F238E27FC236}">
                <a16:creationId xmlns:a16="http://schemas.microsoft.com/office/drawing/2014/main" id="{498504CA-EEC1-DF4A-B16D-B7A4FE55C59A}"/>
              </a:ext>
            </a:extLst>
          </p:cNvPr>
          <p:cNvSpPr/>
          <p:nvPr/>
        </p:nvSpPr>
        <p:spPr>
          <a:xfrm>
            <a:off x="580765" y="551474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grpSp>
        <p:nvGrpSpPr>
          <p:cNvPr id="55" name="Group 54">
            <a:extLst>
              <a:ext uri="{FF2B5EF4-FFF2-40B4-BE49-F238E27FC236}">
                <a16:creationId xmlns:a16="http://schemas.microsoft.com/office/drawing/2014/main" id="{E33EA83F-18F6-2A47-988D-126635AE2A55}"/>
              </a:ext>
            </a:extLst>
          </p:cNvPr>
          <p:cNvGrpSpPr/>
          <p:nvPr/>
        </p:nvGrpSpPr>
        <p:grpSpPr>
          <a:xfrm>
            <a:off x="10452100" y="533399"/>
            <a:ext cx="1517856" cy="359833"/>
            <a:chOff x="6650567" y="533399"/>
            <a:chExt cx="1517856" cy="359833"/>
          </a:xfrm>
        </p:grpSpPr>
        <p:pic>
          <p:nvPicPr>
            <p:cNvPr id="53" name="Graphic 52">
              <a:hlinkClick r:id="rId9"/>
              <a:extLst>
                <a:ext uri="{FF2B5EF4-FFF2-40B4-BE49-F238E27FC236}">
                  <a16:creationId xmlns:a16="http://schemas.microsoft.com/office/drawing/2014/main" id="{FF193CE7-7DA5-6648-B538-154BE6D2AF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0567" y="533399"/>
              <a:ext cx="359833" cy="359833"/>
            </a:xfrm>
            <a:prstGeom prst="rect">
              <a:avLst/>
            </a:prstGeom>
          </p:spPr>
        </p:pic>
        <p:sp>
          <p:nvSpPr>
            <p:cNvPr id="54" name="TextBox 53">
              <a:extLst>
                <a:ext uri="{FF2B5EF4-FFF2-40B4-BE49-F238E27FC236}">
                  <a16:creationId xmlns:a16="http://schemas.microsoft.com/office/drawing/2014/main" id="{56009D67-EDCD-E449-964C-ABD0DD9A72B1}"/>
                </a:ext>
              </a:extLst>
            </p:cNvPr>
            <p:cNvSpPr txBox="1"/>
            <p:nvPr/>
          </p:nvSpPr>
          <p:spPr>
            <a:xfrm>
              <a:off x="7052733" y="636371"/>
              <a:ext cx="1115690" cy="153888"/>
            </a:xfrm>
            <a:prstGeom prst="rect">
              <a:avLst/>
            </a:prstGeom>
            <a:noFill/>
          </p:spPr>
          <p:txBody>
            <a:bodyPr wrap="none" lIns="0" tIns="0" rIns="0" bIns="0" rtlCol="0">
              <a:spAutoFit/>
            </a:bodyPr>
            <a:lstStyle/>
            <a:p>
              <a:r>
                <a:rPr lang="en-US" sz="1000" b="1" dirty="0">
                  <a:latin typeface="Avenir Next Demi Bold" panose="020B0503020202020204" pitchFamily="34" charset="0"/>
                </a:rPr>
                <a:t>Download PDF file</a:t>
              </a:r>
            </a:p>
          </p:txBody>
        </p:sp>
      </p:grpSp>
    </p:spTree>
    <p:extLst>
      <p:ext uri="{BB962C8B-B14F-4D97-AF65-F5344CB8AC3E}">
        <p14:creationId xmlns:p14="http://schemas.microsoft.com/office/powerpoint/2010/main" val="120095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239272"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DESKTOP WIREFRAME – </a:t>
            </a:r>
            <a:r>
              <a:rPr lang="en-US" sz="2200" b="1" spc="300" dirty="0">
                <a:solidFill>
                  <a:schemeClr val="accent6">
                    <a:lumMod val="75000"/>
                  </a:schemeClr>
                </a:solidFill>
                <a:latin typeface="Avenir Next Demi Bold" panose="020B0503020202020204" pitchFamily="34" charset="0"/>
              </a:rPr>
              <a:t>SHORT TERM</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246221"/>
          </a:xfrm>
          <a:prstGeom prst="rect">
            <a:avLst/>
          </a:prstGeom>
          <a:noFill/>
        </p:spPr>
        <p:txBody>
          <a:bodyPr wrap="square" lIns="0" tIns="0" rIns="0" bIns="0" rtlCol="0">
            <a:spAutoFit/>
          </a:bodyPr>
          <a:lstStyle/>
          <a:p>
            <a:r>
              <a:rPr lang="en-US" sz="800" dirty="0">
                <a:latin typeface="Avenir Next Medium" panose="020B0503020202020204" pitchFamily="34" charset="0"/>
              </a:rPr>
              <a:t>Size Guide entry point on PDP (Product Detail Page)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44378" y="2071819"/>
            <a:ext cx="1402876"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is at the center of screen</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4377" y="2685538"/>
            <a:ext cx="1418375" cy="123111"/>
          </a:xfrm>
          <a:prstGeom prst="rect">
            <a:avLst/>
          </a:prstGeom>
          <a:noFill/>
        </p:spPr>
        <p:txBody>
          <a:bodyPr wrap="square" lIns="0" tIns="0" rIns="0" bIns="0" rtlCol="0">
            <a:spAutoFit/>
          </a:bodyPr>
          <a:lstStyle/>
          <a:p>
            <a:r>
              <a:rPr lang="en-US" sz="800" dirty="0">
                <a:latin typeface="Avenir Next Medium" panose="020B0503020202020204" pitchFamily="34" charset="0"/>
              </a:rPr>
              <a:t>Clickable modal background</a:t>
            </a:r>
          </a:p>
        </p:txBody>
      </p:sp>
      <p:sp>
        <p:nvSpPr>
          <p:cNvPr id="39" name="Oval 38">
            <a:extLst>
              <a:ext uri="{FF2B5EF4-FFF2-40B4-BE49-F238E27FC236}">
                <a16:creationId xmlns:a16="http://schemas.microsoft.com/office/drawing/2014/main" id="{8BF191A9-8627-6B4C-B79B-74203DBC149C}"/>
              </a:ext>
            </a:extLst>
          </p:cNvPr>
          <p:cNvSpPr/>
          <p:nvPr/>
        </p:nvSpPr>
        <p:spPr>
          <a:xfrm>
            <a:off x="580765" y="266494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3249834"/>
            <a:ext cx="1223319" cy="123111"/>
          </a:xfrm>
          <a:prstGeom prst="rect">
            <a:avLst/>
          </a:prstGeom>
          <a:noFill/>
        </p:spPr>
        <p:txBody>
          <a:bodyPr wrap="square" lIns="0" tIns="0" rIns="0" bIns="0" rtlCol="0">
            <a:spAutoFit/>
          </a:bodyPr>
          <a:lstStyle/>
          <a:p>
            <a:r>
              <a:rPr lang="en-US" sz="800" dirty="0">
                <a:latin typeface="Avenir Next Medium" panose="020B0503020202020204" pitchFamily="34" charset="0"/>
              </a:rPr>
              <a:t>Dropdown navigation</a:t>
            </a:r>
          </a:p>
        </p:txBody>
      </p:sp>
      <p:sp>
        <p:nvSpPr>
          <p:cNvPr id="41" name="Oval 40">
            <a:extLst>
              <a:ext uri="{FF2B5EF4-FFF2-40B4-BE49-F238E27FC236}">
                <a16:creationId xmlns:a16="http://schemas.microsoft.com/office/drawing/2014/main" id="{EB6D8359-7819-274F-9D1F-85F1BFC2BB6A}"/>
              </a:ext>
            </a:extLst>
          </p:cNvPr>
          <p:cNvSpPr/>
          <p:nvPr/>
        </p:nvSpPr>
        <p:spPr>
          <a:xfrm>
            <a:off x="580765" y="321276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pic>
        <p:nvPicPr>
          <p:cNvPr id="49" name="Picture 48" descr="A screenshot of a cell phone&#10;&#10;Description automatically generated">
            <a:extLst>
              <a:ext uri="{FF2B5EF4-FFF2-40B4-BE49-F238E27FC236}">
                <a16:creationId xmlns:a16="http://schemas.microsoft.com/office/drawing/2014/main" id="{921A6FA8-D64C-A44B-BA8B-48C1F2B40E6C}"/>
              </a:ext>
            </a:extLst>
          </p:cNvPr>
          <p:cNvPicPr>
            <a:picLocks noChangeAspect="1"/>
          </p:cNvPicPr>
          <p:nvPr/>
        </p:nvPicPr>
        <p:blipFill>
          <a:blip r:embed="rId3"/>
          <a:stretch>
            <a:fillRect/>
          </a:stretch>
        </p:blipFill>
        <p:spPr>
          <a:xfrm>
            <a:off x="2682633" y="1371600"/>
            <a:ext cx="2926080" cy="2422144"/>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ED6C71D5-9CA6-174A-8875-28565E830F21}"/>
              </a:ext>
            </a:extLst>
          </p:cNvPr>
          <p:cNvPicPr>
            <a:picLocks noChangeAspect="1"/>
          </p:cNvPicPr>
          <p:nvPr/>
        </p:nvPicPr>
        <p:blipFill>
          <a:blip r:embed="rId4"/>
          <a:srcRect/>
          <a:stretch/>
        </p:blipFill>
        <p:spPr>
          <a:xfrm>
            <a:off x="5788297" y="1371600"/>
            <a:ext cx="2926080" cy="2422144"/>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85EBBBE6-471F-3A4D-9D35-A1FD9CC05E43}"/>
              </a:ext>
            </a:extLst>
          </p:cNvPr>
          <p:cNvPicPr>
            <a:picLocks noChangeAspect="1"/>
          </p:cNvPicPr>
          <p:nvPr/>
        </p:nvPicPr>
        <p:blipFill>
          <a:blip r:embed="rId5"/>
          <a:srcRect/>
          <a:stretch/>
        </p:blipFill>
        <p:spPr>
          <a:xfrm>
            <a:off x="8893961" y="1371600"/>
            <a:ext cx="2926080" cy="2422144"/>
          </a:xfrm>
          <a:prstGeom prst="rect">
            <a:avLst/>
          </a:prstGeom>
          <a:ln>
            <a:solidFill>
              <a:schemeClr val="bg1">
                <a:lumMod val="85000"/>
              </a:schemeClr>
            </a:solidFill>
          </a:ln>
        </p:spPr>
      </p:pic>
      <p:pic>
        <p:nvPicPr>
          <p:cNvPr id="25" name="Picture 24">
            <a:extLst>
              <a:ext uri="{FF2B5EF4-FFF2-40B4-BE49-F238E27FC236}">
                <a16:creationId xmlns:a16="http://schemas.microsoft.com/office/drawing/2014/main" id="{A7B4A7F1-F93D-2E47-A04A-DFE502A326DD}"/>
              </a:ext>
            </a:extLst>
          </p:cNvPr>
          <p:cNvPicPr>
            <a:picLocks noChangeAspect="1"/>
          </p:cNvPicPr>
          <p:nvPr/>
        </p:nvPicPr>
        <p:blipFill>
          <a:blip r:embed="rId6"/>
          <a:srcRect/>
          <a:stretch/>
        </p:blipFill>
        <p:spPr>
          <a:xfrm>
            <a:off x="4301368" y="4044779"/>
            <a:ext cx="2926080" cy="2422144"/>
          </a:xfrm>
          <a:prstGeom prst="rect">
            <a:avLst/>
          </a:prstGeom>
          <a:ln>
            <a:solidFill>
              <a:schemeClr val="bg1">
                <a:lumMod val="85000"/>
              </a:schemeClr>
            </a:solidFill>
          </a:ln>
        </p:spPr>
      </p:pic>
      <p:pic>
        <p:nvPicPr>
          <p:cNvPr id="26" name="Picture 25">
            <a:extLst>
              <a:ext uri="{FF2B5EF4-FFF2-40B4-BE49-F238E27FC236}">
                <a16:creationId xmlns:a16="http://schemas.microsoft.com/office/drawing/2014/main" id="{B5B86131-86B5-B949-BDBE-D472EDE1F12E}"/>
              </a:ext>
            </a:extLst>
          </p:cNvPr>
          <p:cNvPicPr>
            <a:picLocks noChangeAspect="1"/>
          </p:cNvPicPr>
          <p:nvPr/>
        </p:nvPicPr>
        <p:blipFill>
          <a:blip r:embed="rId7"/>
          <a:srcRect/>
          <a:stretch/>
        </p:blipFill>
        <p:spPr>
          <a:xfrm>
            <a:off x="7407032" y="4044779"/>
            <a:ext cx="2926080" cy="2422144"/>
          </a:xfrm>
          <a:prstGeom prst="rect">
            <a:avLst/>
          </a:prstGeom>
          <a:ln>
            <a:solidFill>
              <a:schemeClr val="bg1">
                <a:lumMod val="85000"/>
              </a:schemeClr>
            </a:solidFill>
          </a:ln>
        </p:spPr>
      </p:pic>
      <p:sp>
        <p:nvSpPr>
          <p:cNvPr id="28" name="Oval 27">
            <a:extLst>
              <a:ext uri="{FF2B5EF4-FFF2-40B4-BE49-F238E27FC236}">
                <a16:creationId xmlns:a16="http://schemas.microsoft.com/office/drawing/2014/main" id="{B9701BEF-8C13-AB47-B34B-CA2E061733E1}"/>
              </a:ext>
            </a:extLst>
          </p:cNvPr>
          <p:cNvSpPr/>
          <p:nvPr/>
        </p:nvSpPr>
        <p:spPr>
          <a:xfrm>
            <a:off x="5420495" y="2471351"/>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10D98A60-CF0E-4A4C-81F8-0D62587801AF}"/>
              </a:ext>
            </a:extLst>
          </p:cNvPr>
          <p:cNvSpPr/>
          <p:nvPr/>
        </p:nvSpPr>
        <p:spPr>
          <a:xfrm>
            <a:off x="6672647" y="1614616"/>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D7052B-538A-284F-B4D4-E9F20AFE2B4F}"/>
              </a:ext>
            </a:extLst>
          </p:cNvPr>
          <p:cNvSpPr/>
          <p:nvPr/>
        </p:nvSpPr>
        <p:spPr>
          <a:xfrm>
            <a:off x="7764160" y="2434282"/>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31" name="Oval 30">
            <a:extLst>
              <a:ext uri="{FF2B5EF4-FFF2-40B4-BE49-F238E27FC236}">
                <a16:creationId xmlns:a16="http://schemas.microsoft.com/office/drawing/2014/main" id="{8AC6192E-33E4-BD4F-93B1-6B1D473D9C04}"/>
              </a:ext>
            </a:extLst>
          </p:cNvPr>
          <p:cNvSpPr/>
          <p:nvPr/>
        </p:nvSpPr>
        <p:spPr>
          <a:xfrm>
            <a:off x="5939479" y="4547287"/>
            <a:ext cx="197708" cy="1977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Tree>
    <p:extLst>
      <p:ext uri="{BB962C8B-B14F-4D97-AF65-F5344CB8AC3E}">
        <p14:creationId xmlns:p14="http://schemas.microsoft.com/office/powerpoint/2010/main" val="2211394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434454"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MOBILE WIREFRAME – </a:t>
            </a:r>
            <a:r>
              <a:rPr lang="en-US" sz="2200" b="1" spc="300" dirty="0">
                <a:solidFill>
                  <a:schemeClr val="accent2">
                    <a:lumMod val="75000"/>
                  </a:schemeClr>
                </a:solidFill>
                <a:latin typeface="Avenir Next Demi Bold" panose="020B0503020202020204" pitchFamily="34" charset="0"/>
              </a:rPr>
              <a:t>ENHANCEMENT</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pic>
        <p:nvPicPr>
          <p:cNvPr id="4" name="Picture 3">
            <a:extLst>
              <a:ext uri="{FF2B5EF4-FFF2-40B4-BE49-F238E27FC236}">
                <a16:creationId xmlns:a16="http://schemas.microsoft.com/office/drawing/2014/main" id="{0D546A40-0D59-6C49-A997-74FB1991C623}"/>
              </a:ext>
            </a:extLst>
          </p:cNvPr>
          <p:cNvPicPr>
            <a:picLocks noChangeAspect="1"/>
          </p:cNvPicPr>
          <p:nvPr/>
        </p:nvPicPr>
        <p:blipFill>
          <a:blip r:embed="rId3"/>
          <a:srcRect/>
          <a:stretch/>
        </p:blipFill>
        <p:spPr>
          <a:xfrm>
            <a:off x="2937580" y="1285103"/>
            <a:ext cx="1371600" cy="4378147"/>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4F99F4F4-E516-484C-AC73-6C2F595A3771}"/>
              </a:ext>
            </a:extLst>
          </p:cNvPr>
          <p:cNvPicPr>
            <a:picLocks noChangeAspect="1"/>
          </p:cNvPicPr>
          <p:nvPr/>
        </p:nvPicPr>
        <p:blipFill>
          <a:blip r:embed="rId4"/>
          <a:srcRect/>
          <a:stretch/>
        </p:blipFill>
        <p:spPr>
          <a:xfrm>
            <a:off x="6215725" y="1285103"/>
            <a:ext cx="1371600" cy="4008729"/>
          </a:xfrm>
          <a:prstGeom prst="rect">
            <a:avLst/>
          </a:prstGeom>
        </p:spPr>
      </p:pic>
      <p:pic>
        <p:nvPicPr>
          <p:cNvPr id="16" name="Picture 15">
            <a:extLst>
              <a:ext uri="{FF2B5EF4-FFF2-40B4-BE49-F238E27FC236}">
                <a16:creationId xmlns:a16="http://schemas.microsoft.com/office/drawing/2014/main" id="{3DC9BB11-5D81-FD45-9DE5-73669817EDD1}"/>
              </a:ext>
            </a:extLst>
          </p:cNvPr>
          <p:cNvPicPr>
            <a:picLocks noChangeAspect="1"/>
          </p:cNvPicPr>
          <p:nvPr/>
        </p:nvPicPr>
        <p:blipFill>
          <a:blip r:embed="rId5"/>
          <a:srcRect/>
          <a:stretch/>
        </p:blipFill>
        <p:spPr>
          <a:xfrm>
            <a:off x="9526823" y="1285103"/>
            <a:ext cx="1371600" cy="2432304"/>
          </a:xfrm>
          <a:prstGeom prst="rect">
            <a:avLst/>
          </a:prstGeom>
        </p:spPr>
      </p:pic>
      <p:pic>
        <p:nvPicPr>
          <p:cNvPr id="20" name="Picture 19">
            <a:extLst>
              <a:ext uri="{FF2B5EF4-FFF2-40B4-BE49-F238E27FC236}">
                <a16:creationId xmlns:a16="http://schemas.microsoft.com/office/drawing/2014/main" id="{707C2852-4C6C-E948-8730-7FA29F5FFCEB}"/>
              </a:ext>
            </a:extLst>
          </p:cNvPr>
          <p:cNvPicPr>
            <a:picLocks noChangeAspect="1"/>
          </p:cNvPicPr>
          <p:nvPr/>
        </p:nvPicPr>
        <p:blipFill>
          <a:blip r:embed="rId6"/>
          <a:srcRect/>
          <a:stretch/>
        </p:blipFill>
        <p:spPr>
          <a:xfrm>
            <a:off x="4572534" y="1285103"/>
            <a:ext cx="1371600" cy="3108960"/>
          </a:xfrm>
          <a:prstGeom prst="rect">
            <a:avLst/>
          </a:prstGeom>
        </p:spPr>
      </p:pic>
      <p:pic>
        <p:nvPicPr>
          <p:cNvPr id="22" name="Picture 21">
            <a:extLst>
              <a:ext uri="{FF2B5EF4-FFF2-40B4-BE49-F238E27FC236}">
                <a16:creationId xmlns:a16="http://schemas.microsoft.com/office/drawing/2014/main" id="{0B8B2605-1683-044A-BC0F-E03E81950B3D}"/>
              </a:ext>
            </a:extLst>
          </p:cNvPr>
          <p:cNvPicPr>
            <a:picLocks noChangeAspect="1"/>
          </p:cNvPicPr>
          <p:nvPr/>
        </p:nvPicPr>
        <p:blipFill>
          <a:blip r:embed="rId7"/>
          <a:srcRect/>
          <a:stretch/>
        </p:blipFill>
        <p:spPr>
          <a:xfrm>
            <a:off x="7883271" y="1290726"/>
            <a:ext cx="1371600" cy="4378149"/>
          </a:xfrm>
          <a:prstGeom prst="rect">
            <a:avLst/>
          </a:prstGeom>
          <a:ln>
            <a:solidFill>
              <a:schemeClr val="bg1">
                <a:lumMod val="85000"/>
              </a:schemeClr>
            </a:solidFill>
          </a:ln>
        </p:spPr>
      </p:pic>
      <p:sp>
        <p:nvSpPr>
          <p:cNvPr id="24" name="Oval 23">
            <a:extLst>
              <a:ext uri="{FF2B5EF4-FFF2-40B4-BE49-F238E27FC236}">
                <a16:creationId xmlns:a16="http://schemas.microsoft.com/office/drawing/2014/main" id="{95462B4D-2984-EF4C-A21E-78CF220BA5FD}"/>
              </a:ext>
            </a:extLst>
          </p:cNvPr>
          <p:cNvSpPr/>
          <p:nvPr/>
        </p:nvSpPr>
        <p:spPr>
          <a:xfrm>
            <a:off x="3659658" y="453081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5" name="Oval 24">
            <a:extLst>
              <a:ext uri="{FF2B5EF4-FFF2-40B4-BE49-F238E27FC236}">
                <a16:creationId xmlns:a16="http://schemas.microsoft.com/office/drawing/2014/main" id="{EA8292C2-27FD-C142-86F7-46971B88BC90}"/>
              </a:ext>
            </a:extLst>
          </p:cNvPr>
          <p:cNvSpPr/>
          <p:nvPr/>
        </p:nvSpPr>
        <p:spPr>
          <a:xfrm>
            <a:off x="4485501" y="1182131"/>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26" name="Oval 25">
            <a:extLst>
              <a:ext uri="{FF2B5EF4-FFF2-40B4-BE49-F238E27FC236}">
                <a16:creationId xmlns:a16="http://schemas.microsoft.com/office/drawing/2014/main" id="{FD731B78-D60C-2C41-BA09-9F6B51C00672}"/>
              </a:ext>
            </a:extLst>
          </p:cNvPr>
          <p:cNvSpPr/>
          <p:nvPr/>
        </p:nvSpPr>
        <p:spPr>
          <a:xfrm>
            <a:off x="5296927" y="1499288"/>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27" name="Oval 26">
            <a:extLst>
              <a:ext uri="{FF2B5EF4-FFF2-40B4-BE49-F238E27FC236}">
                <a16:creationId xmlns:a16="http://schemas.microsoft.com/office/drawing/2014/main" id="{22DD8289-8F58-414E-BDA2-BFE208A0832B}"/>
              </a:ext>
            </a:extLst>
          </p:cNvPr>
          <p:cNvSpPr/>
          <p:nvPr/>
        </p:nvSpPr>
        <p:spPr>
          <a:xfrm>
            <a:off x="4427835" y="1709353"/>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28" name="Oval 27">
            <a:extLst>
              <a:ext uri="{FF2B5EF4-FFF2-40B4-BE49-F238E27FC236}">
                <a16:creationId xmlns:a16="http://schemas.microsoft.com/office/drawing/2014/main" id="{DA2E311B-1439-3F4E-8EDB-BC259C0381A0}"/>
              </a:ext>
            </a:extLst>
          </p:cNvPr>
          <p:cNvSpPr/>
          <p:nvPr/>
        </p:nvSpPr>
        <p:spPr>
          <a:xfrm>
            <a:off x="4431953" y="3904737"/>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23CCF26B-EACF-6240-AD7D-E4F5F2AC0991}"/>
              </a:ext>
            </a:extLst>
          </p:cNvPr>
          <p:cNvSpPr/>
          <p:nvPr/>
        </p:nvSpPr>
        <p:spPr>
          <a:xfrm>
            <a:off x="8657049" y="4534930"/>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912F20-E97B-AE4A-9ACF-D12F6DDA51AB}"/>
              </a:ext>
            </a:extLst>
          </p:cNvPr>
          <p:cNvSpPr/>
          <p:nvPr/>
        </p:nvSpPr>
        <p:spPr>
          <a:xfrm>
            <a:off x="9366419" y="174642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52616" y="2071819"/>
            <a:ext cx="1720103"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size: 98%</a:t>
            </a:r>
          </a:p>
          <a:p>
            <a:r>
              <a:rPr lang="en-US" sz="800" dirty="0">
                <a:latin typeface="Avenir Next Medium" panose="020B0503020202020204" pitchFamily="34" charset="0"/>
              </a:rPr>
              <a:t>Size Guide title with ”X” are sticky</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8497" y="2685538"/>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Size Conversion CTA</a:t>
            </a:r>
          </a:p>
        </p:txBody>
      </p:sp>
      <p:sp>
        <p:nvSpPr>
          <p:cNvPr id="39" name="Oval 38">
            <a:extLst>
              <a:ext uri="{FF2B5EF4-FFF2-40B4-BE49-F238E27FC236}">
                <a16:creationId xmlns:a16="http://schemas.microsoft.com/office/drawing/2014/main" id="{8BF191A9-8627-6B4C-B79B-74203DBC149C}"/>
              </a:ext>
            </a:extLst>
          </p:cNvPr>
          <p:cNvSpPr/>
          <p:nvPr/>
        </p:nvSpPr>
        <p:spPr>
          <a:xfrm>
            <a:off x="580765" y="266494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3200406"/>
            <a:ext cx="1223319" cy="246221"/>
          </a:xfrm>
          <a:prstGeom prst="rect">
            <a:avLst/>
          </a:prstGeom>
          <a:noFill/>
        </p:spPr>
        <p:txBody>
          <a:bodyPr wrap="square" lIns="0" tIns="0" rIns="0" bIns="0" rtlCol="0">
            <a:spAutoFit/>
          </a:bodyPr>
          <a:lstStyle/>
          <a:p>
            <a:r>
              <a:rPr lang="en-US" sz="800" dirty="0">
                <a:latin typeface="Avenir Next Medium" panose="020B0503020202020204" pitchFamily="34" charset="0"/>
              </a:rPr>
              <a:t>Show specific product size information</a:t>
            </a:r>
          </a:p>
        </p:txBody>
      </p:sp>
      <p:sp>
        <p:nvSpPr>
          <p:cNvPr id="41" name="Oval 40">
            <a:extLst>
              <a:ext uri="{FF2B5EF4-FFF2-40B4-BE49-F238E27FC236}">
                <a16:creationId xmlns:a16="http://schemas.microsoft.com/office/drawing/2014/main" id="{EB6D8359-7819-274F-9D1F-85F1BFC2BB6A}"/>
              </a:ext>
            </a:extLst>
          </p:cNvPr>
          <p:cNvSpPr/>
          <p:nvPr/>
        </p:nvSpPr>
        <p:spPr>
          <a:xfrm>
            <a:off x="580765" y="3188047"/>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2" name="TextBox 41">
            <a:extLst>
              <a:ext uri="{FF2B5EF4-FFF2-40B4-BE49-F238E27FC236}">
                <a16:creationId xmlns:a16="http://schemas.microsoft.com/office/drawing/2014/main" id="{912FB8A3-0B49-D241-BA4D-A08880F5C77D}"/>
              </a:ext>
            </a:extLst>
          </p:cNvPr>
          <p:cNvSpPr txBox="1"/>
          <p:nvPr/>
        </p:nvSpPr>
        <p:spPr>
          <a:xfrm>
            <a:off x="840257" y="4407248"/>
            <a:ext cx="1293343" cy="246221"/>
          </a:xfrm>
          <a:prstGeom prst="rect">
            <a:avLst/>
          </a:prstGeom>
          <a:noFill/>
        </p:spPr>
        <p:txBody>
          <a:bodyPr wrap="square" lIns="0" tIns="0" rIns="0" bIns="0" rtlCol="0">
            <a:spAutoFit/>
          </a:bodyPr>
          <a:lstStyle/>
          <a:p>
            <a:r>
              <a:rPr lang="en-US" sz="800" dirty="0">
                <a:latin typeface="Avenir Next Medium" panose="020B0503020202020204" pitchFamily="34" charset="0"/>
              </a:rPr>
              <a:t>View All Size Link (Go to All Size Guide page)</a:t>
            </a:r>
          </a:p>
        </p:txBody>
      </p:sp>
      <p:sp>
        <p:nvSpPr>
          <p:cNvPr id="43" name="Oval 42">
            <a:extLst>
              <a:ext uri="{FF2B5EF4-FFF2-40B4-BE49-F238E27FC236}">
                <a16:creationId xmlns:a16="http://schemas.microsoft.com/office/drawing/2014/main" id="{FEB58FFA-B057-A945-A894-0AA90C4C1F9C}"/>
              </a:ext>
            </a:extLst>
          </p:cNvPr>
          <p:cNvSpPr/>
          <p:nvPr/>
        </p:nvSpPr>
        <p:spPr>
          <a:xfrm>
            <a:off x="580765" y="4361938"/>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44" name="TextBox 43">
            <a:extLst>
              <a:ext uri="{FF2B5EF4-FFF2-40B4-BE49-F238E27FC236}">
                <a16:creationId xmlns:a16="http://schemas.microsoft.com/office/drawing/2014/main" id="{09FC1293-D8BF-6A43-8049-504CECB6EB0C}"/>
              </a:ext>
            </a:extLst>
          </p:cNvPr>
          <p:cNvSpPr txBox="1"/>
          <p:nvPr/>
        </p:nvSpPr>
        <p:spPr>
          <a:xfrm>
            <a:off x="856734" y="5000371"/>
            <a:ext cx="1235677" cy="24622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 recommendation</a:t>
            </a:r>
          </a:p>
        </p:txBody>
      </p:sp>
      <p:sp>
        <p:nvSpPr>
          <p:cNvPr id="45" name="Oval 44">
            <a:extLst>
              <a:ext uri="{FF2B5EF4-FFF2-40B4-BE49-F238E27FC236}">
                <a16:creationId xmlns:a16="http://schemas.microsoft.com/office/drawing/2014/main" id="{ADBCEDC4-7C06-914A-BB4C-51D898FC2975}"/>
              </a:ext>
            </a:extLst>
          </p:cNvPr>
          <p:cNvSpPr/>
          <p:nvPr/>
        </p:nvSpPr>
        <p:spPr>
          <a:xfrm>
            <a:off x="580765" y="4963299"/>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venir Next Demi Bold" panose="020B0503020202020204" pitchFamily="34" charset="0"/>
              </a:rPr>
              <a:t>7</a:t>
            </a:r>
          </a:p>
        </p:txBody>
      </p:sp>
      <p:sp>
        <p:nvSpPr>
          <p:cNvPr id="48" name="Oval 47">
            <a:extLst>
              <a:ext uri="{FF2B5EF4-FFF2-40B4-BE49-F238E27FC236}">
                <a16:creationId xmlns:a16="http://schemas.microsoft.com/office/drawing/2014/main" id="{F7B3CF9E-8320-F640-AC7B-3C3AA3BD27BD}"/>
              </a:ext>
            </a:extLst>
          </p:cNvPr>
          <p:cNvSpPr/>
          <p:nvPr/>
        </p:nvSpPr>
        <p:spPr>
          <a:xfrm>
            <a:off x="6965089" y="502920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53" name="TextBox 52">
            <a:extLst>
              <a:ext uri="{FF2B5EF4-FFF2-40B4-BE49-F238E27FC236}">
                <a16:creationId xmlns:a16="http://schemas.microsoft.com/office/drawing/2014/main" id="{41A97480-A1C8-A645-ACC1-E4A29D87700F}"/>
              </a:ext>
            </a:extLst>
          </p:cNvPr>
          <p:cNvSpPr txBox="1"/>
          <p:nvPr/>
        </p:nvSpPr>
        <p:spPr>
          <a:xfrm>
            <a:off x="844377" y="5609969"/>
            <a:ext cx="1338649" cy="615553"/>
          </a:xfrm>
          <a:prstGeom prst="rect">
            <a:avLst/>
          </a:prstGeom>
          <a:noFill/>
        </p:spPr>
        <p:txBody>
          <a:bodyPr wrap="square" lIns="0" tIns="0" rIns="0" bIns="0" rtlCol="0">
            <a:spAutoFit/>
          </a:bodyPr>
          <a:lstStyle/>
          <a:p>
            <a:r>
              <a:rPr lang="en-US" sz="800" dirty="0">
                <a:latin typeface="Avenir Next Medium" panose="020B0503020202020204" pitchFamily="34" charset="0"/>
              </a:rPr>
              <a:t>Title and size are matched with product (Tee)</a:t>
            </a:r>
          </a:p>
          <a:p>
            <a:endParaRPr lang="en-US" sz="800" dirty="0">
              <a:latin typeface="Avenir Next Medium" panose="020B0503020202020204" pitchFamily="34" charset="0"/>
            </a:endParaRPr>
          </a:p>
          <a:p>
            <a:r>
              <a:rPr lang="en-US" sz="800" dirty="0">
                <a:latin typeface="Avenir Next Medium" panose="020B0503020202020204" pitchFamily="34" charset="0"/>
              </a:rPr>
              <a:t>Show specific product size information (Women&gt;Top)</a:t>
            </a:r>
          </a:p>
        </p:txBody>
      </p:sp>
      <p:sp>
        <p:nvSpPr>
          <p:cNvPr id="54" name="Oval 53">
            <a:extLst>
              <a:ext uri="{FF2B5EF4-FFF2-40B4-BE49-F238E27FC236}">
                <a16:creationId xmlns:a16="http://schemas.microsoft.com/office/drawing/2014/main" id="{92DF4811-D3AB-274B-BA3E-67E24F4B0776}"/>
              </a:ext>
            </a:extLst>
          </p:cNvPr>
          <p:cNvSpPr/>
          <p:nvPr/>
        </p:nvSpPr>
        <p:spPr>
          <a:xfrm>
            <a:off x="580765" y="558113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55" name="TextBox 54">
            <a:extLst>
              <a:ext uri="{FF2B5EF4-FFF2-40B4-BE49-F238E27FC236}">
                <a16:creationId xmlns:a16="http://schemas.microsoft.com/office/drawing/2014/main" id="{B468F9AB-F5BA-EA48-B7B8-4029BE349E3F}"/>
              </a:ext>
            </a:extLst>
          </p:cNvPr>
          <p:cNvSpPr txBox="1"/>
          <p:nvPr/>
        </p:nvSpPr>
        <p:spPr>
          <a:xfrm>
            <a:off x="844378" y="3863549"/>
            <a:ext cx="1272746" cy="123111"/>
          </a:xfrm>
          <a:prstGeom prst="rect">
            <a:avLst/>
          </a:prstGeom>
          <a:noFill/>
        </p:spPr>
        <p:txBody>
          <a:bodyPr wrap="square" lIns="0" tIns="0" rIns="0" bIns="0" rtlCol="0">
            <a:spAutoFit/>
          </a:bodyPr>
          <a:lstStyle/>
          <a:p>
            <a:r>
              <a:rPr lang="en-US" sz="800" dirty="0">
                <a:latin typeface="Avenir Next Medium" panose="020B0503020202020204" pitchFamily="34" charset="0"/>
              </a:rPr>
              <a:t>Change Inseam to Length</a:t>
            </a:r>
          </a:p>
        </p:txBody>
      </p:sp>
      <p:sp>
        <p:nvSpPr>
          <p:cNvPr id="56" name="Oval 55">
            <a:extLst>
              <a:ext uri="{FF2B5EF4-FFF2-40B4-BE49-F238E27FC236}">
                <a16:creationId xmlns:a16="http://schemas.microsoft.com/office/drawing/2014/main" id="{7BB43D32-19A1-3C48-A811-22DDCDDFA8B9}"/>
              </a:ext>
            </a:extLst>
          </p:cNvPr>
          <p:cNvSpPr/>
          <p:nvPr/>
        </p:nvSpPr>
        <p:spPr>
          <a:xfrm>
            <a:off x="580765" y="3826477"/>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grpSp>
        <p:nvGrpSpPr>
          <p:cNvPr id="57" name="Group 56">
            <a:extLst>
              <a:ext uri="{FF2B5EF4-FFF2-40B4-BE49-F238E27FC236}">
                <a16:creationId xmlns:a16="http://schemas.microsoft.com/office/drawing/2014/main" id="{A55F436E-477F-E54F-9A58-2E5371958020}"/>
              </a:ext>
            </a:extLst>
          </p:cNvPr>
          <p:cNvGrpSpPr/>
          <p:nvPr/>
        </p:nvGrpSpPr>
        <p:grpSpPr>
          <a:xfrm>
            <a:off x="10452100" y="533399"/>
            <a:ext cx="1517856" cy="359833"/>
            <a:chOff x="6650567" y="533399"/>
            <a:chExt cx="1517856" cy="359833"/>
          </a:xfrm>
        </p:grpSpPr>
        <p:pic>
          <p:nvPicPr>
            <p:cNvPr id="58" name="Graphic 57">
              <a:hlinkClick r:id="rId8"/>
              <a:extLst>
                <a:ext uri="{FF2B5EF4-FFF2-40B4-BE49-F238E27FC236}">
                  <a16:creationId xmlns:a16="http://schemas.microsoft.com/office/drawing/2014/main" id="{41AAE055-4D28-3145-BD60-C63CAD2E5D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0567" y="533399"/>
              <a:ext cx="359833" cy="359833"/>
            </a:xfrm>
            <a:prstGeom prst="rect">
              <a:avLst/>
            </a:prstGeom>
          </p:spPr>
        </p:pic>
        <p:sp>
          <p:nvSpPr>
            <p:cNvPr id="59" name="TextBox 58">
              <a:extLst>
                <a:ext uri="{FF2B5EF4-FFF2-40B4-BE49-F238E27FC236}">
                  <a16:creationId xmlns:a16="http://schemas.microsoft.com/office/drawing/2014/main" id="{7A80B86D-8844-C148-AF5A-85325CADAA54}"/>
                </a:ext>
              </a:extLst>
            </p:cNvPr>
            <p:cNvSpPr txBox="1"/>
            <p:nvPr/>
          </p:nvSpPr>
          <p:spPr>
            <a:xfrm>
              <a:off x="7052733" y="636371"/>
              <a:ext cx="1115690" cy="153888"/>
            </a:xfrm>
            <a:prstGeom prst="rect">
              <a:avLst/>
            </a:prstGeom>
            <a:noFill/>
          </p:spPr>
          <p:txBody>
            <a:bodyPr wrap="none" lIns="0" tIns="0" rIns="0" bIns="0" rtlCol="0">
              <a:spAutoFit/>
            </a:bodyPr>
            <a:lstStyle/>
            <a:p>
              <a:r>
                <a:rPr lang="en-US" sz="1000" b="1" dirty="0">
                  <a:latin typeface="Avenir Next Demi Bold" panose="020B0503020202020204" pitchFamily="34" charset="0"/>
                </a:rPr>
                <a:t>Download PDF file</a:t>
              </a:r>
            </a:p>
          </p:txBody>
        </p:sp>
      </p:grpSp>
    </p:spTree>
    <p:extLst>
      <p:ext uri="{BB962C8B-B14F-4D97-AF65-F5344CB8AC3E}">
        <p14:creationId xmlns:p14="http://schemas.microsoft.com/office/powerpoint/2010/main" val="771118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700104"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DESKTOP WIREFRAME – </a:t>
            </a:r>
            <a:r>
              <a:rPr lang="en-US" sz="2200" b="1" spc="300" dirty="0">
                <a:solidFill>
                  <a:schemeClr val="accent2">
                    <a:lumMod val="75000"/>
                  </a:schemeClr>
                </a:solidFill>
                <a:latin typeface="Avenir Next Demi Bold" panose="020B0503020202020204" pitchFamily="34" charset="0"/>
              </a:rPr>
              <a:t>ENHANCEMENT</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332096"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SOLVE THE PROBLEMS</a:t>
            </a:r>
          </a:p>
        </p:txBody>
      </p:sp>
      <p:sp>
        <p:nvSpPr>
          <p:cNvPr id="34" name="TextBox 33">
            <a:extLst>
              <a:ext uri="{FF2B5EF4-FFF2-40B4-BE49-F238E27FC236}">
                <a16:creationId xmlns:a16="http://schemas.microsoft.com/office/drawing/2014/main" id="{C7D8D88F-4626-AA42-88DE-38112DDAA57F}"/>
              </a:ext>
            </a:extLst>
          </p:cNvPr>
          <p:cNvSpPr txBox="1"/>
          <p:nvPr/>
        </p:nvSpPr>
        <p:spPr>
          <a:xfrm>
            <a:off x="840260" y="1556953"/>
            <a:ext cx="1342768"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a:t>
            </a:r>
          </a:p>
        </p:txBody>
      </p:sp>
      <p:sp>
        <p:nvSpPr>
          <p:cNvPr id="35" name="TextBox 34">
            <a:extLst>
              <a:ext uri="{FF2B5EF4-FFF2-40B4-BE49-F238E27FC236}">
                <a16:creationId xmlns:a16="http://schemas.microsoft.com/office/drawing/2014/main" id="{4E1BA216-1FCB-CC46-A5FC-FF2B3515301A}"/>
              </a:ext>
            </a:extLst>
          </p:cNvPr>
          <p:cNvSpPr txBox="1"/>
          <p:nvPr/>
        </p:nvSpPr>
        <p:spPr>
          <a:xfrm>
            <a:off x="844378" y="2071819"/>
            <a:ext cx="1395127" cy="246221"/>
          </a:xfrm>
          <a:prstGeom prst="rect">
            <a:avLst/>
          </a:prstGeom>
          <a:noFill/>
        </p:spPr>
        <p:txBody>
          <a:bodyPr wrap="square" lIns="0" tIns="0" rIns="0" bIns="0" rtlCol="0">
            <a:spAutoFit/>
          </a:bodyPr>
          <a:lstStyle/>
          <a:p>
            <a:r>
              <a:rPr lang="en-US" sz="800" dirty="0">
                <a:latin typeface="Avenir Next Medium" panose="020B0503020202020204" pitchFamily="34" charset="0"/>
              </a:rPr>
              <a:t>Modal popup is at the center of screen</a:t>
            </a:r>
          </a:p>
        </p:txBody>
      </p:sp>
      <p:sp>
        <p:nvSpPr>
          <p:cNvPr id="36" name="Oval 35">
            <a:extLst>
              <a:ext uri="{FF2B5EF4-FFF2-40B4-BE49-F238E27FC236}">
                <a16:creationId xmlns:a16="http://schemas.microsoft.com/office/drawing/2014/main" id="{75EA0725-8497-F744-A45D-B0F8BE2CD07C}"/>
              </a:ext>
            </a:extLst>
          </p:cNvPr>
          <p:cNvSpPr/>
          <p:nvPr/>
        </p:nvSpPr>
        <p:spPr>
          <a:xfrm>
            <a:off x="580765" y="154459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37" name="Oval 36">
            <a:extLst>
              <a:ext uri="{FF2B5EF4-FFF2-40B4-BE49-F238E27FC236}">
                <a16:creationId xmlns:a16="http://schemas.microsoft.com/office/drawing/2014/main" id="{DB0B5431-8399-5248-B2C4-5C38121D2AFE}"/>
              </a:ext>
            </a:extLst>
          </p:cNvPr>
          <p:cNvSpPr/>
          <p:nvPr/>
        </p:nvSpPr>
        <p:spPr>
          <a:xfrm>
            <a:off x="580765" y="2051223"/>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8" name="TextBox 37">
            <a:extLst>
              <a:ext uri="{FF2B5EF4-FFF2-40B4-BE49-F238E27FC236}">
                <a16:creationId xmlns:a16="http://schemas.microsoft.com/office/drawing/2014/main" id="{BF422BA4-50F6-0547-B6B2-030CBC65423D}"/>
              </a:ext>
            </a:extLst>
          </p:cNvPr>
          <p:cNvSpPr txBox="1"/>
          <p:nvPr/>
        </p:nvSpPr>
        <p:spPr>
          <a:xfrm>
            <a:off x="844378" y="3665841"/>
            <a:ext cx="1480368" cy="123111"/>
          </a:xfrm>
          <a:prstGeom prst="rect">
            <a:avLst/>
          </a:prstGeom>
          <a:noFill/>
        </p:spPr>
        <p:txBody>
          <a:bodyPr wrap="square" lIns="0" tIns="0" rIns="0" bIns="0" rtlCol="0">
            <a:spAutoFit/>
          </a:bodyPr>
          <a:lstStyle/>
          <a:p>
            <a:r>
              <a:rPr lang="en-US" sz="800" dirty="0">
                <a:latin typeface="Avenir Next Medium" panose="020B0503020202020204" pitchFamily="34" charset="0"/>
              </a:rPr>
              <a:t>Clickable modal background</a:t>
            </a:r>
          </a:p>
        </p:txBody>
      </p:sp>
      <p:sp>
        <p:nvSpPr>
          <p:cNvPr id="39" name="Oval 38">
            <a:extLst>
              <a:ext uri="{FF2B5EF4-FFF2-40B4-BE49-F238E27FC236}">
                <a16:creationId xmlns:a16="http://schemas.microsoft.com/office/drawing/2014/main" id="{8BF191A9-8627-6B4C-B79B-74203DBC149C}"/>
              </a:ext>
            </a:extLst>
          </p:cNvPr>
          <p:cNvSpPr/>
          <p:nvPr/>
        </p:nvSpPr>
        <p:spPr>
          <a:xfrm>
            <a:off x="580765" y="364524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40" name="TextBox 39">
            <a:extLst>
              <a:ext uri="{FF2B5EF4-FFF2-40B4-BE49-F238E27FC236}">
                <a16:creationId xmlns:a16="http://schemas.microsoft.com/office/drawing/2014/main" id="{C3F259AD-F0B1-B542-AD99-C9915978FE40}"/>
              </a:ext>
            </a:extLst>
          </p:cNvPr>
          <p:cNvSpPr txBox="1"/>
          <p:nvPr/>
        </p:nvSpPr>
        <p:spPr>
          <a:xfrm>
            <a:off x="844378" y="4757358"/>
            <a:ext cx="1736090" cy="123111"/>
          </a:xfrm>
          <a:prstGeom prst="rect">
            <a:avLst/>
          </a:prstGeom>
          <a:noFill/>
        </p:spPr>
        <p:txBody>
          <a:bodyPr wrap="square" lIns="0" tIns="0" rIns="0" bIns="0" rtlCol="0">
            <a:spAutoFit/>
          </a:bodyPr>
          <a:lstStyle/>
          <a:p>
            <a:r>
              <a:rPr lang="en-US" sz="800" dirty="0">
                <a:latin typeface="Avenir Next Medium" panose="020B0503020202020204" pitchFamily="34" charset="0"/>
              </a:rPr>
              <a:t>Added True to Size recommendation</a:t>
            </a:r>
          </a:p>
        </p:txBody>
      </p:sp>
      <p:sp>
        <p:nvSpPr>
          <p:cNvPr id="41" name="Oval 40">
            <a:extLst>
              <a:ext uri="{FF2B5EF4-FFF2-40B4-BE49-F238E27FC236}">
                <a16:creationId xmlns:a16="http://schemas.microsoft.com/office/drawing/2014/main" id="{EB6D8359-7819-274F-9D1F-85F1BFC2BB6A}"/>
              </a:ext>
            </a:extLst>
          </p:cNvPr>
          <p:cNvSpPr/>
          <p:nvPr/>
        </p:nvSpPr>
        <p:spPr>
          <a:xfrm>
            <a:off x="580765" y="472028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7</a:t>
            </a:r>
            <a:endParaRPr lang="en-US" sz="800" b="1" dirty="0">
              <a:latin typeface="Avenir Next Demi Bold" panose="020B0503020202020204" pitchFamily="34" charset="0"/>
            </a:endParaRPr>
          </a:p>
        </p:txBody>
      </p:sp>
      <p:pic>
        <p:nvPicPr>
          <p:cNvPr id="49" name="Picture 48">
            <a:extLst>
              <a:ext uri="{FF2B5EF4-FFF2-40B4-BE49-F238E27FC236}">
                <a16:creationId xmlns:a16="http://schemas.microsoft.com/office/drawing/2014/main" id="{921A6FA8-D64C-A44B-BA8B-48C1F2B40E6C}"/>
              </a:ext>
            </a:extLst>
          </p:cNvPr>
          <p:cNvPicPr>
            <a:picLocks noChangeAspect="1"/>
          </p:cNvPicPr>
          <p:nvPr/>
        </p:nvPicPr>
        <p:blipFill>
          <a:blip r:embed="rId3"/>
          <a:srcRect/>
          <a:stretch/>
        </p:blipFill>
        <p:spPr>
          <a:xfrm>
            <a:off x="2682633" y="1371600"/>
            <a:ext cx="2926080" cy="2422144"/>
          </a:xfrm>
          <a:prstGeom prst="rect">
            <a:avLst/>
          </a:prstGeom>
          <a:ln>
            <a:solidFill>
              <a:schemeClr val="bg1">
                <a:lumMod val="85000"/>
              </a:schemeClr>
            </a:solidFill>
          </a:ln>
        </p:spPr>
      </p:pic>
      <p:pic>
        <p:nvPicPr>
          <p:cNvPr id="23" name="Picture 22">
            <a:extLst>
              <a:ext uri="{FF2B5EF4-FFF2-40B4-BE49-F238E27FC236}">
                <a16:creationId xmlns:a16="http://schemas.microsoft.com/office/drawing/2014/main" id="{ED6C71D5-9CA6-174A-8875-28565E830F21}"/>
              </a:ext>
            </a:extLst>
          </p:cNvPr>
          <p:cNvPicPr>
            <a:picLocks noChangeAspect="1"/>
          </p:cNvPicPr>
          <p:nvPr/>
        </p:nvPicPr>
        <p:blipFill>
          <a:blip r:embed="rId4"/>
          <a:srcRect/>
          <a:stretch/>
        </p:blipFill>
        <p:spPr>
          <a:xfrm>
            <a:off x="5788297" y="1371600"/>
            <a:ext cx="2926080" cy="2422144"/>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85EBBBE6-471F-3A4D-9D35-A1FD9CC05E43}"/>
              </a:ext>
            </a:extLst>
          </p:cNvPr>
          <p:cNvPicPr>
            <a:picLocks noChangeAspect="1"/>
          </p:cNvPicPr>
          <p:nvPr/>
        </p:nvPicPr>
        <p:blipFill>
          <a:blip r:embed="rId5"/>
          <a:srcRect/>
          <a:stretch/>
        </p:blipFill>
        <p:spPr>
          <a:xfrm>
            <a:off x="8893961" y="1371600"/>
            <a:ext cx="2926080" cy="2422144"/>
          </a:xfrm>
          <a:prstGeom prst="rect">
            <a:avLst/>
          </a:prstGeom>
          <a:ln>
            <a:solidFill>
              <a:schemeClr val="bg1">
                <a:lumMod val="85000"/>
              </a:schemeClr>
            </a:solidFill>
          </a:ln>
        </p:spPr>
      </p:pic>
      <p:pic>
        <p:nvPicPr>
          <p:cNvPr id="25" name="Picture 24">
            <a:extLst>
              <a:ext uri="{FF2B5EF4-FFF2-40B4-BE49-F238E27FC236}">
                <a16:creationId xmlns:a16="http://schemas.microsoft.com/office/drawing/2014/main" id="{A7B4A7F1-F93D-2E47-A04A-DFE502A326DD}"/>
              </a:ext>
            </a:extLst>
          </p:cNvPr>
          <p:cNvPicPr>
            <a:picLocks noChangeAspect="1"/>
          </p:cNvPicPr>
          <p:nvPr/>
        </p:nvPicPr>
        <p:blipFill>
          <a:blip r:embed="rId6"/>
          <a:srcRect/>
          <a:stretch/>
        </p:blipFill>
        <p:spPr>
          <a:xfrm>
            <a:off x="4301368" y="4044779"/>
            <a:ext cx="2926080" cy="2422144"/>
          </a:xfrm>
          <a:prstGeom prst="rect">
            <a:avLst/>
          </a:prstGeom>
          <a:ln>
            <a:solidFill>
              <a:schemeClr val="bg1">
                <a:lumMod val="85000"/>
              </a:schemeClr>
            </a:solidFill>
          </a:ln>
        </p:spPr>
      </p:pic>
      <p:pic>
        <p:nvPicPr>
          <p:cNvPr id="26" name="Picture 25">
            <a:extLst>
              <a:ext uri="{FF2B5EF4-FFF2-40B4-BE49-F238E27FC236}">
                <a16:creationId xmlns:a16="http://schemas.microsoft.com/office/drawing/2014/main" id="{B5B86131-86B5-B949-BDBE-D472EDE1F12E}"/>
              </a:ext>
            </a:extLst>
          </p:cNvPr>
          <p:cNvPicPr>
            <a:picLocks noChangeAspect="1"/>
          </p:cNvPicPr>
          <p:nvPr/>
        </p:nvPicPr>
        <p:blipFill>
          <a:blip r:embed="rId7"/>
          <a:srcRect/>
          <a:stretch/>
        </p:blipFill>
        <p:spPr>
          <a:xfrm>
            <a:off x="7407032" y="4044779"/>
            <a:ext cx="2926080" cy="2422144"/>
          </a:xfrm>
          <a:prstGeom prst="rect">
            <a:avLst/>
          </a:prstGeom>
          <a:ln>
            <a:solidFill>
              <a:schemeClr val="bg1">
                <a:lumMod val="85000"/>
              </a:schemeClr>
            </a:solidFill>
          </a:ln>
        </p:spPr>
      </p:pic>
      <p:sp>
        <p:nvSpPr>
          <p:cNvPr id="28" name="Oval 27">
            <a:extLst>
              <a:ext uri="{FF2B5EF4-FFF2-40B4-BE49-F238E27FC236}">
                <a16:creationId xmlns:a16="http://schemas.microsoft.com/office/drawing/2014/main" id="{B9701BEF-8C13-AB47-B34B-CA2E061733E1}"/>
              </a:ext>
            </a:extLst>
          </p:cNvPr>
          <p:cNvSpPr/>
          <p:nvPr/>
        </p:nvSpPr>
        <p:spPr>
          <a:xfrm>
            <a:off x="5420495" y="2471351"/>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1</a:t>
            </a:r>
            <a:endParaRPr lang="en-US" sz="800" b="1" dirty="0">
              <a:latin typeface="Avenir Next Demi Bold" panose="020B0503020202020204" pitchFamily="34" charset="0"/>
            </a:endParaRPr>
          </a:p>
        </p:txBody>
      </p:sp>
      <p:sp>
        <p:nvSpPr>
          <p:cNvPr id="29" name="Oval 28">
            <a:extLst>
              <a:ext uri="{FF2B5EF4-FFF2-40B4-BE49-F238E27FC236}">
                <a16:creationId xmlns:a16="http://schemas.microsoft.com/office/drawing/2014/main" id="{10D98A60-CF0E-4A4C-81F8-0D62587801AF}"/>
              </a:ext>
            </a:extLst>
          </p:cNvPr>
          <p:cNvSpPr/>
          <p:nvPr/>
        </p:nvSpPr>
        <p:spPr>
          <a:xfrm>
            <a:off x="6672647" y="1614616"/>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2</a:t>
            </a:r>
            <a:endParaRPr lang="en-US" sz="800" b="1" dirty="0">
              <a:latin typeface="Avenir Next Demi Bold" panose="020B0503020202020204" pitchFamily="34" charset="0"/>
            </a:endParaRPr>
          </a:p>
        </p:txBody>
      </p:sp>
      <p:sp>
        <p:nvSpPr>
          <p:cNvPr id="30" name="Oval 29">
            <a:extLst>
              <a:ext uri="{FF2B5EF4-FFF2-40B4-BE49-F238E27FC236}">
                <a16:creationId xmlns:a16="http://schemas.microsoft.com/office/drawing/2014/main" id="{E7D7052B-538A-284F-B4D4-E9F20AFE2B4F}"/>
              </a:ext>
            </a:extLst>
          </p:cNvPr>
          <p:cNvSpPr/>
          <p:nvPr/>
        </p:nvSpPr>
        <p:spPr>
          <a:xfrm>
            <a:off x="7615879" y="182468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31" name="Oval 30">
            <a:extLst>
              <a:ext uri="{FF2B5EF4-FFF2-40B4-BE49-F238E27FC236}">
                <a16:creationId xmlns:a16="http://schemas.microsoft.com/office/drawing/2014/main" id="{8AC6192E-33E4-BD4F-93B1-6B1D473D9C04}"/>
              </a:ext>
            </a:extLst>
          </p:cNvPr>
          <p:cNvSpPr/>
          <p:nvPr/>
        </p:nvSpPr>
        <p:spPr>
          <a:xfrm>
            <a:off x="7026874" y="5148650"/>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venir Next Demi Bold" panose="020B0503020202020204" pitchFamily="34" charset="0"/>
              </a:rPr>
              <a:t>7</a:t>
            </a:r>
          </a:p>
        </p:txBody>
      </p:sp>
      <p:sp>
        <p:nvSpPr>
          <p:cNvPr id="21" name="Oval 20">
            <a:extLst>
              <a:ext uri="{FF2B5EF4-FFF2-40B4-BE49-F238E27FC236}">
                <a16:creationId xmlns:a16="http://schemas.microsoft.com/office/drawing/2014/main" id="{23FC49F5-C40F-0E40-9B61-0F32BA3B3BB3}"/>
              </a:ext>
            </a:extLst>
          </p:cNvPr>
          <p:cNvSpPr/>
          <p:nvPr/>
        </p:nvSpPr>
        <p:spPr>
          <a:xfrm>
            <a:off x="7751803" y="2561969"/>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5</a:t>
            </a:r>
            <a:endParaRPr lang="en-US" sz="800" b="1" dirty="0">
              <a:latin typeface="Avenir Next Demi Bold" panose="020B0503020202020204" pitchFamily="34" charset="0"/>
            </a:endParaRPr>
          </a:p>
        </p:txBody>
      </p:sp>
      <p:sp>
        <p:nvSpPr>
          <p:cNvPr id="22" name="TextBox 21">
            <a:extLst>
              <a:ext uri="{FF2B5EF4-FFF2-40B4-BE49-F238E27FC236}">
                <a16:creationId xmlns:a16="http://schemas.microsoft.com/office/drawing/2014/main" id="{D8F1DF66-9F6D-0B44-A32B-2B295AFBA28B}"/>
              </a:ext>
            </a:extLst>
          </p:cNvPr>
          <p:cNvSpPr txBox="1"/>
          <p:nvPr/>
        </p:nvSpPr>
        <p:spPr>
          <a:xfrm>
            <a:off x="844378" y="2656706"/>
            <a:ext cx="1124465" cy="123111"/>
          </a:xfrm>
          <a:prstGeom prst="rect">
            <a:avLst/>
          </a:prstGeom>
          <a:noFill/>
        </p:spPr>
        <p:txBody>
          <a:bodyPr wrap="square" lIns="0" tIns="0" rIns="0" bIns="0" rtlCol="0">
            <a:spAutoFit/>
          </a:bodyPr>
          <a:lstStyle/>
          <a:p>
            <a:r>
              <a:rPr lang="en-US" sz="800" dirty="0">
                <a:latin typeface="Avenir Next Medium" panose="020B0503020202020204" pitchFamily="34" charset="0"/>
              </a:rPr>
              <a:t>Size Conversion CTA</a:t>
            </a:r>
          </a:p>
        </p:txBody>
      </p:sp>
      <p:sp>
        <p:nvSpPr>
          <p:cNvPr id="27" name="Oval 26">
            <a:extLst>
              <a:ext uri="{FF2B5EF4-FFF2-40B4-BE49-F238E27FC236}">
                <a16:creationId xmlns:a16="http://schemas.microsoft.com/office/drawing/2014/main" id="{E67B9A27-4361-BA48-9060-1D6DF4C31AAA}"/>
              </a:ext>
            </a:extLst>
          </p:cNvPr>
          <p:cNvSpPr/>
          <p:nvPr/>
        </p:nvSpPr>
        <p:spPr>
          <a:xfrm>
            <a:off x="576646" y="261963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3</a:t>
            </a:r>
            <a:endParaRPr lang="en-US" sz="800" b="1" dirty="0">
              <a:latin typeface="Avenir Next Demi Bold" panose="020B0503020202020204" pitchFamily="34" charset="0"/>
            </a:endParaRPr>
          </a:p>
        </p:txBody>
      </p:sp>
      <p:sp>
        <p:nvSpPr>
          <p:cNvPr id="32" name="Oval 31">
            <a:extLst>
              <a:ext uri="{FF2B5EF4-FFF2-40B4-BE49-F238E27FC236}">
                <a16:creationId xmlns:a16="http://schemas.microsoft.com/office/drawing/2014/main" id="{96B521CD-B8B2-EB4B-BCC3-A3C6D230E4CD}"/>
              </a:ext>
            </a:extLst>
          </p:cNvPr>
          <p:cNvSpPr/>
          <p:nvPr/>
        </p:nvSpPr>
        <p:spPr>
          <a:xfrm>
            <a:off x="8274906" y="4617309"/>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venir Next Demi Bold" panose="020B0503020202020204" pitchFamily="34" charset="0"/>
              </a:rPr>
              <a:t>8</a:t>
            </a:r>
          </a:p>
        </p:txBody>
      </p:sp>
      <p:sp>
        <p:nvSpPr>
          <p:cNvPr id="33" name="TextBox 32">
            <a:extLst>
              <a:ext uri="{FF2B5EF4-FFF2-40B4-BE49-F238E27FC236}">
                <a16:creationId xmlns:a16="http://schemas.microsoft.com/office/drawing/2014/main" id="{623B0EE7-47EB-3A42-A5E8-A0DF96DEE8C1}"/>
              </a:ext>
            </a:extLst>
          </p:cNvPr>
          <p:cNvSpPr txBox="1"/>
          <p:nvPr/>
        </p:nvSpPr>
        <p:spPr>
          <a:xfrm>
            <a:off x="840258" y="5329888"/>
            <a:ext cx="1835209" cy="615553"/>
          </a:xfrm>
          <a:prstGeom prst="rect">
            <a:avLst/>
          </a:prstGeom>
          <a:noFill/>
        </p:spPr>
        <p:txBody>
          <a:bodyPr wrap="square" lIns="0" tIns="0" rIns="0" bIns="0" rtlCol="0">
            <a:spAutoFit/>
          </a:bodyPr>
          <a:lstStyle/>
          <a:p>
            <a:r>
              <a:rPr lang="en-US" sz="800" dirty="0">
                <a:latin typeface="Avenir Next Medium" panose="020B0503020202020204" pitchFamily="34" charset="0"/>
              </a:rPr>
              <a:t>Title and size are matched with product (Tee)</a:t>
            </a:r>
          </a:p>
          <a:p>
            <a:endParaRPr lang="en-US" sz="800" dirty="0">
              <a:latin typeface="Avenir Next Medium" panose="020B0503020202020204" pitchFamily="34" charset="0"/>
            </a:endParaRPr>
          </a:p>
          <a:p>
            <a:r>
              <a:rPr lang="en-US" sz="800" dirty="0">
                <a:latin typeface="Avenir Next Medium" panose="020B0503020202020204" pitchFamily="34" charset="0"/>
              </a:rPr>
              <a:t>Show specific product size information (Women&gt;Top)</a:t>
            </a:r>
          </a:p>
        </p:txBody>
      </p:sp>
      <p:sp>
        <p:nvSpPr>
          <p:cNvPr id="42" name="Oval 41">
            <a:extLst>
              <a:ext uri="{FF2B5EF4-FFF2-40B4-BE49-F238E27FC236}">
                <a16:creationId xmlns:a16="http://schemas.microsoft.com/office/drawing/2014/main" id="{5ACE0B07-0F87-6643-8256-406063AAC969}"/>
              </a:ext>
            </a:extLst>
          </p:cNvPr>
          <p:cNvSpPr/>
          <p:nvPr/>
        </p:nvSpPr>
        <p:spPr>
          <a:xfrm>
            <a:off x="576646" y="5292815"/>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8</a:t>
            </a:r>
            <a:endParaRPr lang="en-US" sz="800" b="1" dirty="0">
              <a:latin typeface="Avenir Next Demi Bold" panose="020B0503020202020204" pitchFamily="34" charset="0"/>
            </a:endParaRPr>
          </a:p>
        </p:txBody>
      </p:sp>
      <p:sp>
        <p:nvSpPr>
          <p:cNvPr id="43" name="Oval 42">
            <a:extLst>
              <a:ext uri="{FF2B5EF4-FFF2-40B4-BE49-F238E27FC236}">
                <a16:creationId xmlns:a16="http://schemas.microsoft.com/office/drawing/2014/main" id="{37D89B86-C82B-2745-8CBA-E7E6771B8EC0}"/>
              </a:ext>
            </a:extLst>
          </p:cNvPr>
          <p:cNvSpPr/>
          <p:nvPr/>
        </p:nvSpPr>
        <p:spPr>
          <a:xfrm>
            <a:off x="7183392" y="3286898"/>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4" name="TextBox 43">
            <a:extLst>
              <a:ext uri="{FF2B5EF4-FFF2-40B4-BE49-F238E27FC236}">
                <a16:creationId xmlns:a16="http://schemas.microsoft.com/office/drawing/2014/main" id="{303F1058-8000-F040-A7ED-8417A93F8D7E}"/>
              </a:ext>
            </a:extLst>
          </p:cNvPr>
          <p:cNvSpPr txBox="1"/>
          <p:nvPr/>
        </p:nvSpPr>
        <p:spPr>
          <a:xfrm>
            <a:off x="848497" y="3113906"/>
            <a:ext cx="1453001" cy="246221"/>
          </a:xfrm>
          <a:prstGeom prst="rect">
            <a:avLst/>
          </a:prstGeom>
          <a:noFill/>
        </p:spPr>
        <p:txBody>
          <a:bodyPr wrap="square" lIns="0" tIns="0" rIns="0" bIns="0" rtlCol="0">
            <a:spAutoFit/>
          </a:bodyPr>
          <a:lstStyle/>
          <a:p>
            <a:r>
              <a:rPr lang="en-US" sz="800" dirty="0">
                <a:latin typeface="Avenir Next Medium" panose="020B0503020202020204" pitchFamily="34" charset="0"/>
              </a:rPr>
              <a:t>View All Size Link </a:t>
            </a:r>
          </a:p>
          <a:p>
            <a:r>
              <a:rPr lang="en-US" sz="800" dirty="0">
                <a:latin typeface="Avenir Next Medium" panose="020B0503020202020204" pitchFamily="34" charset="0"/>
              </a:rPr>
              <a:t>(Go to All Size Guide page)</a:t>
            </a:r>
          </a:p>
        </p:txBody>
      </p:sp>
      <p:sp>
        <p:nvSpPr>
          <p:cNvPr id="45" name="Oval 44">
            <a:extLst>
              <a:ext uri="{FF2B5EF4-FFF2-40B4-BE49-F238E27FC236}">
                <a16:creationId xmlns:a16="http://schemas.microsoft.com/office/drawing/2014/main" id="{F7C3FB70-003A-5545-82CE-81F6DA627AF4}"/>
              </a:ext>
            </a:extLst>
          </p:cNvPr>
          <p:cNvSpPr/>
          <p:nvPr/>
        </p:nvSpPr>
        <p:spPr>
          <a:xfrm>
            <a:off x="580765" y="3076834"/>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4</a:t>
            </a:r>
            <a:endParaRPr lang="en-US" sz="800" b="1" dirty="0">
              <a:latin typeface="Avenir Next Demi Bold" panose="020B0503020202020204" pitchFamily="34" charset="0"/>
            </a:endParaRPr>
          </a:p>
        </p:txBody>
      </p:sp>
      <p:sp>
        <p:nvSpPr>
          <p:cNvPr id="46" name="Oval 45">
            <a:extLst>
              <a:ext uri="{FF2B5EF4-FFF2-40B4-BE49-F238E27FC236}">
                <a16:creationId xmlns:a16="http://schemas.microsoft.com/office/drawing/2014/main" id="{6B7C3C2B-E15A-424B-9D68-4A62D2CF17A7}"/>
              </a:ext>
            </a:extLst>
          </p:cNvPr>
          <p:cNvSpPr/>
          <p:nvPr/>
        </p:nvSpPr>
        <p:spPr>
          <a:xfrm>
            <a:off x="9790668" y="2928552"/>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
        <p:nvSpPr>
          <p:cNvPr id="47" name="TextBox 46">
            <a:extLst>
              <a:ext uri="{FF2B5EF4-FFF2-40B4-BE49-F238E27FC236}">
                <a16:creationId xmlns:a16="http://schemas.microsoft.com/office/drawing/2014/main" id="{FF094194-EF65-694D-A7EE-374C35507DD0}"/>
              </a:ext>
            </a:extLst>
          </p:cNvPr>
          <p:cNvSpPr txBox="1"/>
          <p:nvPr/>
        </p:nvSpPr>
        <p:spPr>
          <a:xfrm>
            <a:off x="832021" y="4211702"/>
            <a:ext cx="1289222" cy="123111"/>
          </a:xfrm>
          <a:prstGeom prst="rect">
            <a:avLst/>
          </a:prstGeom>
          <a:noFill/>
        </p:spPr>
        <p:txBody>
          <a:bodyPr wrap="square" lIns="0" tIns="0" rIns="0" bIns="0" rtlCol="0">
            <a:spAutoFit/>
          </a:bodyPr>
          <a:lstStyle/>
          <a:p>
            <a:r>
              <a:rPr lang="en-US" sz="800" dirty="0">
                <a:latin typeface="Avenir Next Medium" panose="020B0503020202020204" pitchFamily="34" charset="0"/>
              </a:rPr>
              <a:t>Change Inseam to Length</a:t>
            </a:r>
          </a:p>
        </p:txBody>
      </p:sp>
      <p:sp>
        <p:nvSpPr>
          <p:cNvPr id="48" name="Oval 47">
            <a:extLst>
              <a:ext uri="{FF2B5EF4-FFF2-40B4-BE49-F238E27FC236}">
                <a16:creationId xmlns:a16="http://schemas.microsoft.com/office/drawing/2014/main" id="{57B4070F-9DC2-2A41-A383-D312DBF5A3E5}"/>
              </a:ext>
            </a:extLst>
          </p:cNvPr>
          <p:cNvSpPr/>
          <p:nvPr/>
        </p:nvSpPr>
        <p:spPr>
          <a:xfrm>
            <a:off x="568408" y="4191106"/>
            <a:ext cx="197708" cy="19770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latin typeface="Avenir Next Demi Bold" panose="020B0503020202020204" pitchFamily="34" charset="0"/>
              </a:rPr>
              <a:t>6</a:t>
            </a:r>
            <a:endParaRPr lang="en-US" sz="800" b="1" dirty="0">
              <a:latin typeface="Avenir Next Demi Bold" panose="020B0503020202020204" pitchFamily="34" charset="0"/>
            </a:endParaRPr>
          </a:p>
        </p:txBody>
      </p:sp>
    </p:spTree>
    <p:extLst>
      <p:ext uri="{BB962C8B-B14F-4D97-AF65-F5344CB8AC3E}">
        <p14:creationId xmlns:p14="http://schemas.microsoft.com/office/powerpoint/2010/main" val="2448085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775974" y="2764382"/>
            <a:ext cx="2654253"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3 MONTH</a:t>
            </a:r>
          </a:p>
          <a:p>
            <a:pPr algn="ctr"/>
            <a:r>
              <a:rPr lang="en-US" sz="3600" b="1" spc="300" dirty="0">
                <a:solidFill>
                  <a:schemeClr val="bg1"/>
                </a:solidFill>
                <a:latin typeface="Avenir Next Demi Bold" panose="020B0503020202020204" pitchFamily="34" charset="0"/>
              </a:rPr>
              <a:t>ROADMAP</a:t>
            </a:r>
          </a:p>
        </p:txBody>
      </p:sp>
      <p:sp>
        <p:nvSpPr>
          <p:cNvPr id="5" name="TextBox 4">
            <a:extLst>
              <a:ext uri="{FF2B5EF4-FFF2-40B4-BE49-F238E27FC236}">
                <a16:creationId xmlns:a16="http://schemas.microsoft.com/office/drawing/2014/main" id="{47E58094-DA8F-4D46-8188-02F023931414}"/>
              </a:ext>
            </a:extLst>
          </p:cNvPr>
          <p:cNvSpPr txBox="1"/>
          <p:nvPr/>
        </p:nvSpPr>
        <p:spPr>
          <a:xfrm>
            <a:off x="5207815" y="2529914"/>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Tree>
    <p:extLst>
      <p:ext uri="{BB962C8B-B14F-4D97-AF65-F5344CB8AC3E}">
        <p14:creationId xmlns:p14="http://schemas.microsoft.com/office/powerpoint/2010/main" val="1786351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B2D223F-9012-5145-9A22-292393A61A66}"/>
              </a:ext>
            </a:extLst>
          </p:cNvPr>
          <p:cNvSpPr/>
          <p:nvPr/>
        </p:nvSpPr>
        <p:spPr>
          <a:xfrm>
            <a:off x="8031892" y="1293340"/>
            <a:ext cx="3921211" cy="4389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3</a:t>
            </a:r>
            <a:r>
              <a:rPr lang="en-US" sz="1400" b="1" baseline="30000" dirty="0">
                <a:latin typeface="Avenir Next Demi Bold" panose="020B0503020202020204" pitchFamily="34" charset="0"/>
              </a:rPr>
              <a:t>rd</a:t>
            </a:r>
            <a:r>
              <a:rPr lang="en-US" sz="1400" b="1" dirty="0">
                <a:latin typeface="Avenir Next Demi Bold" panose="020B0503020202020204" pitchFamily="34" charset="0"/>
              </a:rPr>
              <a:t> Month</a:t>
            </a:r>
          </a:p>
        </p:txBody>
      </p:sp>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504182"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THREE MONTHS ROADMAP</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790555"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ELISHA LEE – UI/UX DESIGNER</a:t>
            </a:r>
          </a:p>
        </p:txBody>
      </p:sp>
      <p:sp>
        <p:nvSpPr>
          <p:cNvPr id="54" name="Pentagon 53">
            <a:extLst>
              <a:ext uri="{FF2B5EF4-FFF2-40B4-BE49-F238E27FC236}">
                <a16:creationId xmlns:a16="http://schemas.microsoft.com/office/drawing/2014/main" id="{B55B9401-2651-674D-8581-C7078D565FB3}"/>
              </a:ext>
            </a:extLst>
          </p:cNvPr>
          <p:cNvSpPr/>
          <p:nvPr/>
        </p:nvSpPr>
        <p:spPr>
          <a:xfrm>
            <a:off x="4242487" y="1295400"/>
            <a:ext cx="4036540" cy="434546"/>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2</a:t>
            </a:r>
            <a:r>
              <a:rPr lang="en-US" sz="1400" b="1" baseline="30000" dirty="0">
                <a:latin typeface="Avenir Next Demi Bold" panose="020B0503020202020204" pitchFamily="34" charset="0"/>
              </a:rPr>
              <a:t>nd</a:t>
            </a:r>
            <a:r>
              <a:rPr lang="en-US" sz="1400" b="1" dirty="0">
                <a:latin typeface="Avenir Next Demi Bold" panose="020B0503020202020204" pitchFamily="34" charset="0"/>
              </a:rPr>
              <a:t> Month</a:t>
            </a:r>
          </a:p>
        </p:txBody>
      </p:sp>
      <p:sp>
        <p:nvSpPr>
          <p:cNvPr id="17" name="Pentagon 16">
            <a:extLst>
              <a:ext uri="{FF2B5EF4-FFF2-40B4-BE49-F238E27FC236}">
                <a16:creationId xmlns:a16="http://schemas.microsoft.com/office/drawing/2014/main" id="{D1CBC0B0-3A1D-C548-B5D1-927E2E93A16F}"/>
              </a:ext>
            </a:extLst>
          </p:cNvPr>
          <p:cNvSpPr/>
          <p:nvPr/>
        </p:nvSpPr>
        <p:spPr>
          <a:xfrm>
            <a:off x="609601" y="1295400"/>
            <a:ext cx="3855307" cy="434546"/>
          </a:xfrm>
          <a:prstGeom prst="homePlat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1</a:t>
            </a:r>
            <a:r>
              <a:rPr lang="en-US" sz="1400" b="1" baseline="30000" dirty="0">
                <a:latin typeface="Avenir Next Demi Bold" panose="020B0503020202020204" pitchFamily="34" charset="0"/>
              </a:rPr>
              <a:t>st</a:t>
            </a:r>
            <a:r>
              <a:rPr lang="en-US" sz="1400" b="1" dirty="0">
                <a:latin typeface="Avenir Next Demi Bold" panose="020B0503020202020204" pitchFamily="34" charset="0"/>
              </a:rPr>
              <a:t> Month</a:t>
            </a:r>
          </a:p>
        </p:txBody>
      </p:sp>
      <p:cxnSp>
        <p:nvCxnSpPr>
          <p:cNvPr id="23" name="Straight Connector 22">
            <a:extLst>
              <a:ext uri="{FF2B5EF4-FFF2-40B4-BE49-F238E27FC236}">
                <a16:creationId xmlns:a16="http://schemas.microsoft.com/office/drawing/2014/main" id="{98504638-6CAF-5848-9257-B7841BF4B454}"/>
              </a:ext>
            </a:extLst>
          </p:cNvPr>
          <p:cNvCxnSpPr/>
          <p:nvPr/>
        </p:nvCxnSpPr>
        <p:spPr>
          <a:xfrm>
            <a:off x="4267200"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08577E-F22E-B348-B6F2-957FF10FB350}"/>
              </a:ext>
            </a:extLst>
          </p:cNvPr>
          <p:cNvCxnSpPr/>
          <p:nvPr/>
        </p:nvCxnSpPr>
        <p:spPr>
          <a:xfrm>
            <a:off x="8110152"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6A181E4-FA2A-C445-A18D-F1BF2BAC19C1}"/>
              </a:ext>
            </a:extLst>
          </p:cNvPr>
          <p:cNvSpPr txBox="1"/>
          <p:nvPr/>
        </p:nvSpPr>
        <p:spPr>
          <a:xfrm>
            <a:off x="599445" y="1980109"/>
            <a:ext cx="3165247" cy="927177"/>
          </a:xfrm>
          <a:prstGeom prst="rect">
            <a:avLst/>
          </a:prstGeom>
          <a:noFill/>
        </p:spPr>
        <p:txBody>
          <a:bodyPr wrap="square" lIns="0" tIns="0" rIns="0" bIns="0" rtlCol="0">
            <a:spAutoFit/>
          </a:bodyPr>
          <a:lstStyle/>
          <a:p>
            <a:pPr>
              <a:lnSpc>
                <a:spcPct val="150000"/>
              </a:lnSpc>
            </a:pPr>
            <a:r>
              <a:rPr lang="en-US" sz="1100" spc="100" dirty="0">
                <a:solidFill>
                  <a:schemeClr val="accent5">
                    <a:lumMod val="75000"/>
                  </a:schemeClr>
                </a:solidFill>
                <a:latin typeface="Avenir Next Medium" panose="020B0503020202020204" pitchFamily="34" charset="0"/>
              </a:rPr>
              <a:t>P.M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Prioritize projects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Implement Project Management System such as Jira* </a:t>
            </a:r>
            <a:r>
              <a:rPr lang="en-US" sz="800" spc="100" dirty="0">
                <a:solidFill>
                  <a:srgbClr val="0B0000"/>
                </a:solidFill>
                <a:latin typeface="Avenir Next Medium" panose="020B0503020202020204" pitchFamily="34" charset="0"/>
              </a:rPr>
              <a:t>(May vary depending on decisions)</a:t>
            </a:r>
          </a:p>
        </p:txBody>
      </p:sp>
      <p:sp>
        <p:nvSpPr>
          <p:cNvPr id="61" name="TextBox 60">
            <a:extLst>
              <a:ext uri="{FF2B5EF4-FFF2-40B4-BE49-F238E27FC236}">
                <a16:creationId xmlns:a16="http://schemas.microsoft.com/office/drawing/2014/main" id="{5633CEDD-E48D-064F-80C4-5F08FE4AC1AC}"/>
              </a:ext>
            </a:extLst>
          </p:cNvPr>
          <p:cNvSpPr txBox="1"/>
          <p:nvPr/>
        </p:nvSpPr>
        <p:spPr>
          <a:xfrm>
            <a:off x="595325" y="3244905"/>
            <a:ext cx="3557064" cy="465512"/>
          </a:xfrm>
          <a:prstGeom prst="rect">
            <a:avLst/>
          </a:prstGeom>
          <a:noFill/>
        </p:spPr>
        <p:txBody>
          <a:bodyPr wrap="non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UI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Improve current UI such as misalignments issue</a:t>
            </a:r>
          </a:p>
        </p:txBody>
      </p:sp>
      <p:sp>
        <p:nvSpPr>
          <p:cNvPr id="62" name="TextBox 61">
            <a:extLst>
              <a:ext uri="{FF2B5EF4-FFF2-40B4-BE49-F238E27FC236}">
                <a16:creationId xmlns:a16="http://schemas.microsoft.com/office/drawing/2014/main" id="{A2F0D154-CAC7-5046-BE75-CFE8305CB15B}"/>
              </a:ext>
            </a:extLst>
          </p:cNvPr>
          <p:cNvSpPr txBox="1"/>
          <p:nvPr/>
        </p:nvSpPr>
        <p:spPr>
          <a:xfrm>
            <a:off x="595325" y="4106160"/>
            <a:ext cx="2826095" cy="927177"/>
          </a:xfrm>
          <a:prstGeom prst="rect">
            <a:avLst/>
          </a:prstGeom>
          <a:noFill/>
        </p:spPr>
        <p:txBody>
          <a:bodyPr wrap="non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UX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Current Lucky Brand website analysis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Survey Internally*</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Find the pain points</a:t>
            </a:r>
          </a:p>
        </p:txBody>
      </p:sp>
      <p:sp>
        <p:nvSpPr>
          <p:cNvPr id="63" name="TextBox 62">
            <a:extLst>
              <a:ext uri="{FF2B5EF4-FFF2-40B4-BE49-F238E27FC236}">
                <a16:creationId xmlns:a16="http://schemas.microsoft.com/office/drawing/2014/main" id="{0C7644C7-A8E0-EF4F-9ABF-6365D85CACB5}"/>
              </a:ext>
            </a:extLst>
          </p:cNvPr>
          <p:cNvSpPr txBox="1"/>
          <p:nvPr/>
        </p:nvSpPr>
        <p:spPr>
          <a:xfrm>
            <a:off x="595325" y="5444981"/>
            <a:ext cx="1862689" cy="696344"/>
          </a:xfrm>
          <a:prstGeom prst="rect">
            <a:avLst/>
          </a:prstGeom>
          <a:noFill/>
        </p:spPr>
        <p:txBody>
          <a:bodyPr wrap="none" lIns="0" tIns="0" rIns="0" bIns="0" rtlCol="0">
            <a:spAutoFit/>
          </a:bodyPr>
          <a:lstStyle/>
          <a:p>
            <a:pPr>
              <a:lnSpc>
                <a:spcPct val="150000"/>
              </a:lnSpc>
            </a:pPr>
            <a:r>
              <a:rPr lang="en-US" sz="1100" spc="100" dirty="0">
                <a:solidFill>
                  <a:srgbClr val="712C76"/>
                </a:solidFill>
                <a:latin typeface="Avenir Next Medium" panose="020B0503020202020204" pitchFamily="34" charset="0"/>
              </a:rPr>
              <a:t>DEV.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Front-End enhancement</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SEO improvement</a:t>
            </a:r>
            <a:r>
              <a:rPr lang="ko-KR" altLang="en-US" sz="1000" spc="100" dirty="0">
                <a:solidFill>
                  <a:srgbClr val="0B0000"/>
                </a:solidFill>
                <a:latin typeface="Avenir Next Medium" panose="020B0503020202020204" pitchFamily="34" charset="0"/>
              </a:rPr>
              <a:t> </a:t>
            </a:r>
            <a:endParaRPr lang="en-US" sz="1000" spc="100" dirty="0">
              <a:solidFill>
                <a:srgbClr val="0B0000"/>
              </a:solidFill>
              <a:latin typeface="Avenir Next Medium" panose="020B0503020202020204" pitchFamily="34" charset="0"/>
            </a:endParaRPr>
          </a:p>
        </p:txBody>
      </p:sp>
      <p:sp>
        <p:nvSpPr>
          <p:cNvPr id="67" name="TextBox 66">
            <a:extLst>
              <a:ext uri="{FF2B5EF4-FFF2-40B4-BE49-F238E27FC236}">
                <a16:creationId xmlns:a16="http://schemas.microsoft.com/office/drawing/2014/main" id="{12D2539F-845E-CF4B-B346-E468D53C44A4}"/>
              </a:ext>
            </a:extLst>
          </p:cNvPr>
          <p:cNvSpPr txBox="1"/>
          <p:nvPr/>
        </p:nvSpPr>
        <p:spPr>
          <a:xfrm>
            <a:off x="4603034" y="1980109"/>
            <a:ext cx="2620910" cy="696344"/>
          </a:xfrm>
          <a:prstGeom prst="rect">
            <a:avLst/>
          </a:prstGeom>
          <a:noFill/>
        </p:spPr>
        <p:txBody>
          <a:bodyPr wrap="non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UI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Create Lucky Brand UI Style Guide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Create wireframes</a:t>
            </a:r>
          </a:p>
        </p:txBody>
      </p:sp>
      <p:sp>
        <p:nvSpPr>
          <p:cNvPr id="71" name="TextBox 70">
            <a:extLst>
              <a:ext uri="{FF2B5EF4-FFF2-40B4-BE49-F238E27FC236}">
                <a16:creationId xmlns:a16="http://schemas.microsoft.com/office/drawing/2014/main" id="{406FD009-7D61-3C4B-A54C-C18A64A62A80}"/>
              </a:ext>
            </a:extLst>
          </p:cNvPr>
          <p:cNvSpPr txBox="1"/>
          <p:nvPr/>
        </p:nvSpPr>
        <p:spPr>
          <a:xfrm>
            <a:off x="4627746" y="3067241"/>
            <a:ext cx="2814873" cy="927177"/>
          </a:xfrm>
          <a:prstGeom prst="rect">
            <a:avLst/>
          </a:prstGeom>
          <a:noFill/>
        </p:spPr>
        <p:txBody>
          <a:bodyPr wrap="none" lIns="0" tIns="0" rIns="0" bIns="0" rtlCol="0">
            <a:spAutoFit/>
          </a:bodyPr>
          <a:lstStyle/>
          <a:p>
            <a:pPr>
              <a:lnSpc>
                <a:spcPct val="150000"/>
              </a:lnSpc>
            </a:pPr>
            <a:r>
              <a:rPr lang="en-US" sz="1100" spc="100" dirty="0">
                <a:solidFill>
                  <a:schemeClr val="accent6">
                    <a:lumMod val="75000"/>
                  </a:schemeClr>
                </a:solidFill>
                <a:latin typeface="Avenir Next Medium" panose="020B0503020202020204" pitchFamily="34" charset="0"/>
              </a:rPr>
              <a:t>UX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Competitor Analysis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Solve the paint points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Research current e-Commerce trends</a:t>
            </a:r>
          </a:p>
        </p:txBody>
      </p:sp>
      <p:sp>
        <p:nvSpPr>
          <p:cNvPr id="72" name="TextBox 71">
            <a:extLst>
              <a:ext uri="{FF2B5EF4-FFF2-40B4-BE49-F238E27FC236}">
                <a16:creationId xmlns:a16="http://schemas.microsoft.com/office/drawing/2014/main" id="{908641F9-0A8C-B344-812D-3718C1796298}"/>
              </a:ext>
            </a:extLst>
          </p:cNvPr>
          <p:cNvSpPr txBox="1"/>
          <p:nvPr/>
        </p:nvSpPr>
        <p:spPr>
          <a:xfrm>
            <a:off x="4627747" y="4460559"/>
            <a:ext cx="2587247" cy="696344"/>
          </a:xfrm>
          <a:prstGeom prst="rect">
            <a:avLst/>
          </a:prstGeom>
          <a:noFill/>
        </p:spPr>
        <p:txBody>
          <a:bodyPr wrap="none" lIns="0" tIns="0" rIns="0" bIns="0" rtlCol="0">
            <a:spAutoFit/>
          </a:bodyPr>
          <a:lstStyle/>
          <a:p>
            <a:pPr>
              <a:lnSpc>
                <a:spcPct val="150000"/>
              </a:lnSpc>
            </a:pPr>
            <a:r>
              <a:rPr lang="en-US" sz="1100" spc="100" dirty="0">
                <a:solidFill>
                  <a:srgbClr val="712C76"/>
                </a:solidFill>
                <a:latin typeface="Avenir Next Medium" panose="020B0503020202020204" pitchFamily="34" charset="0"/>
              </a:rPr>
              <a:t>DEV.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On-going Front-End enhancement</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On-going SEO improvement</a:t>
            </a:r>
            <a:r>
              <a:rPr lang="ko-KR" altLang="en-US" sz="1000" spc="100" dirty="0">
                <a:solidFill>
                  <a:srgbClr val="0B0000"/>
                </a:solidFill>
                <a:latin typeface="Avenir Next Medium" panose="020B0503020202020204" pitchFamily="34" charset="0"/>
              </a:rPr>
              <a:t> </a:t>
            </a:r>
            <a:endParaRPr lang="en-US" sz="1000" spc="100" dirty="0">
              <a:solidFill>
                <a:srgbClr val="0B0000"/>
              </a:solidFill>
              <a:latin typeface="Avenir Next Medium" panose="020B0503020202020204" pitchFamily="34" charset="0"/>
            </a:endParaRPr>
          </a:p>
        </p:txBody>
      </p:sp>
      <p:sp>
        <p:nvSpPr>
          <p:cNvPr id="76" name="TextBox 75">
            <a:extLst>
              <a:ext uri="{FF2B5EF4-FFF2-40B4-BE49-F238E27FC236}">
                <a16:creationId xmlns:a16="http://schemas.microsoft.com/office/drawing/2014/main" id="{CB62E4FC-F814-5D4E-A04A-C2CF7301B11E}"/>
              </a:ext>
            </a:extLst>
          </p:cNvPr>
          <p:cNvSpPr txBox="1"/>
          <p:nvPr/>
        </p:nvSpPr>
        <p:spPr>
          <a:xfrm>
            <a:off x="8429510" y="1980109"/>
            <a:ext cx="2542363" cy="696344"/>
          </a:xfrm>
          <a:prstGeom prst="rect">
            <a:avLst/>
          </a:prstGeom>
          <a:noFill/>
        </p:spPr>
        <p:txBody>
          <a:bodyPr wrap="none" lIns="0" tIns="0" rIns="0" bIns="0" rtlCol="0">
            <a:spAutoFit/>
          </a:bodyPr>
          <a:lstStyle/>
          <a:p>
            <a:pPr>
              <a:lnSpc>
                <a:spcPct val="150000"/>
              </a:lnSpc>
            </a:pPr>
            <a:r>
              <a:rPr lang="en-US" sz="1100" spc="100" dirty="0">
                <a:solidFill>
                  <a:schemeClr val="accent2">
                    <a:lumMod val="75000"/>
                  </a:schemeClr>
                </a:solidFill>
                <a:latin typeface="Avenir Next Medium" panose="020B0503020202020204" pitchFamily="34" charset="0"/>
              </a:rPr>
              <a:t>UI PERSPECTIVE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On-going create wireframes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Redesign UI with new style guide</a:t>
            </a:r>
          </a:p>
        </p:txBody>
      </p:sp>
    </p:spTree>
    <p:extLst>
      <p:ext uri="{BB962C8B-B14F-4D97-AF65-F5344CB8AC3E}">
        <p14:creationId xmlns:p14="http://schemas.microsoft.com/office/powerpoint/2010/main" val="260076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3">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575440" y="2764382"/>
            <a:ext cx="3055325" cy="553998"/>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THANK YOU</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60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
        <p:nvSpPr>
          <p:cNvPr id="6" name="TextBox 5">
            <a:extLst>
              <a:ext uri="{FF2B5EF4-FFF2-40B4-BE49-F238E27FC236}">
                <a16:creationId xmlns:a16="http://schemas.microsoft.com/office/drawing/2014/main" id="{89C45D7D-B5B4-4540-938D-9A97A31F2D89}"/>
              </a:ext>
            </a:extLst>
          </p:cNvPr>
          <p:cNvSpPr txBox="1"/>
          <p:nvPr/>
        </p:nvSpPr>
        <p:spPr>
          <a:xfrm>
            <a:off x="5502090" y="5276037"/>
            <a:ext cx="1187826" cy="153888"/>
          </a:xfrm>
          <a:prstGeom prst="rect">
            <a:avLst/>
          </a:prstGeom>
          <a:noFill/>
        </p:spPr>
        <p:txBody>
          <a:bodyPr wrap="none" lIns="0" tIns="0" rIns="0" bIns="0" rtlCol="0" anchor="ctr">
            <a:spAutoFit/>
          </a:bodyPr>
          <a:lstStyle/>
          <a:p>
            <a:pPr algn="ctr"/>
            <a:r>
              <a:rPr lang="en-US" sz="1000" spc="100" dirty="0">
                <a:solidFill>
                  <a:schemeClr val="bg1"/>
                </a:solidFill>
                <a:latin typeface="Avenir Next" panose="020B0503020202020204" pitchFamily="34" charset="0"/>
              </a:rPr>
              <a:t>UI/UX DESIGNER</a:t>
            </a:r>
          </a:p>
        </p:txBody>
      </p:sp>
      <p:sp>
        <p:nvSpPr>
          <p:cNvPr id="7" name="TextBox 6">
            <a:extLst>
              <a:ext uri="{FF2B5EF4-FFF2-40B4-BE49-F238E27FC236}">
                <a16:creationId xmlns:a16="http://schemas.microsoft.com/office/drawing/2014/main" id="{0AC248BC-6048-A14C-8E1F-339131A5560D}"/>
              </a:ext>
            </a:extLst>
          </p:cNvPr>
          <p:cNvSpPr txBox="1"/>
          <p:nvPr/>
        </p:nvSpPr>
        <p:spPr>
          <a:xfrm>
            <a:off x="5211848" y="4839362"/>
            <a:ext cx="1768305" cy="307777"/>
          </a:xfrm>
          <a:prstGeom prst="rect">
            <a:avLst/>
          </a:prstGeom>
          <a:noFill/>
        </p:spPr>
        <p:txBody>
          <a:bodyPr wrap="none" lIns="0" tIns="0" rIns="0" bIns="0" rtlCol="0" anchor="ctr" anchorCtr="0">
            <a:spAutoFit/>
          </a:bodyPr>
          <a:lstStyle/>
          <a:p>
            <a:pPr algn="ctr"/>
            <a:r>
              <a:rPr lang="en-US" sz="2000" b="1" spc="300" dirty="0">
                <a:solidFill>
                  <a:schemeClr val="bg1"/>
                </a:solidFill>
                <a:latin typeface="Avenir Next Demi Bold" panose="020B0503020202020204" pitchFamily="34" charset="0"/>
              </a:rPr>
              <a:t>ELISHA LEE</a:t>
            </a:r>
          </a:p>
        </p:txBody>
      </p:sp>
      <p:sp>
        <p:nvSpPr>
          <p:cNvPr id="9" name="TextBox 8">
            <a:extLst>
              <a:ext uri="{FF2B5EF4-FFF2-40B4-BE49-F238E27FC236}">
                <a16:creationId xmlns:a16="http://schemas.microsoft.com/office/drawing/2014/main" id="{F5BFFFF3-DD7B-0C4A-8972-6F47615FAA4D}"/>
              </a:ext>
            </a:extLst>
          </p:cNvPr>
          <p:cNvSpPr txBox="1"/>
          <p:nvPr/>
        </p:nvSpPr>
        <p:spPr>
          <a:xfrm>
            <a:off x="5672807" y="5640033"/>
            <a:ext cx="846386" cy="153888"/>
          </a:xfrm>
          <a:prstGeom prst="rect">
            <a:avLst/>
          </a:prstGeom>
          <a:noFill/>
        </p:spPr>
        <p:txBody>
          <a:bodyPr wrap="none" lIns="0" tIns="0" rIns="0" bIns="0" rtlCol="0" anchor="ctr">
            <a:spAutoFit/>
          </a:bodyPr>
          <a:lstStyle/>
          <a:p>
            <a:pPr algn="ctr"/>
            <a:r>
              <a:rPr lang="en-US" sz="1000" dirty="0">
                <a:solidFill>
                  <a:schemeClr val="bg1"/>
                </a:solidFill>
                <a:latin typeface="Avenir Next Medium" panose="020B0503020202020204" pitchFamily="34" charset="0"/>
              </a:rPr>
              <a:t>April 17, 2020</a:t>
            </a:r>
          </a:p>
        </p:txBody>
      </p:sp>
    </p:spTree>
    <p:extLst>
      <p:ext uri="{BB962C8B-B14F-4D97-AF65-F5344CB8AC3E}">
        <p14:creationId xmlns:p14="http://schemas.microsoft.com/office/powerpoint/2010/main" val="170313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2">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303729" y="2764382"/>
            <a:ext cx="3598742"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UI/UX DESIGN</a:t>
            </a:r>
          </a:p>
          <a:p>
            <a:pPr algn="ctr"/>
            <a:r>
              <a:rPr lang="en-US" sz="3600" b="1" spc="300" dirty="0">
                <a:solidFill>
                  <a:schemeClr val="bg1"/>
                </a:solidFill>
                <a:latin typeface="Avenir Next Demi Bold" panose="020B0503020202020204" pitchFamily="34" charset="0"/>
              </a:rPr>
              <a:t>WORKFLOW</a:t>
            </a:r>
          </a:p>
        </p:txBody>
      </p:sp>
      <p:sp>
        <p:nvSpPr>
          <p:cNvPr id="5" name="TextBox 4">
            <a:extLst>
              <a:ext uri="{FF2B5EF4-FFF2-40B4-BE49-F238E27FC236}">
                <a16:creationId xmlns:a16="http://schemas.microsoft.com/office/drawing/2014/main" id="{47E58094-DA8F-4D46-8188-02F023931414}"/>
              </a:ext>
            </a:extLst>
          </p:cNvPr>
          <p:cNvSpPr txBox="1"/>
          <p:nvPr/>
        </p:nvSpPr>
        <p:spPr>
          <a:xfrm>
            <a:off x="5207815" y="2529914"/>
            <a:ext cx="1790555"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ELISHA LEE – UI/UX DESIGNER</a:t>
            </a:r>
          </a:p>
        </p:txBody>
      </p:sp>
    </p:spTree>
    <p:extLst>
      <p:ext uri="{BB962C8B-B14F-4D97-AF65-F5344CB8AC3E}">
        <p14:creationId xmlns:p14="http://schemas.microsoft.com/office/powerpoint/2010/main" val="306773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ELISHA’S WORKFLOW</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586973"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UI/UX DESIGN WORKFLOW</a:t>
            </a:r>
          </a:p>
        </p:txBody>
      </p:sp>
      <p:sp>
        <p:nvSpPr>
          <p:cNvPr id="26" name="TextBox 25">
            <a:extLst>
              <a:ext uri="{FF2B5EF4-FFF2-40B4-BE49-F238E27FC236}">
                <a16:creationId xmlns:a16="http://schemas.microsoft.com/office/drawing/2014/main" id="{155DCDDD-FD21-6448-A626-118F77A7D480}"/>
              </a:ext>
            </a:extLst>
          </p:cNvPr>
          <p:cNvSpPr txBox="1"/>
          <p:nvPr/>
        </p:nvSpPr>
        <p:spPr>
          <a:xfrm>
            <a:off x="1423609" y="4993964"/>
            <a:ext cx="1747273" cy="1158009"/>
          </a:xfrm>
          <a:prstGeom prst="rect">
            <a:avLst/>
          </a:prstGeom>
          <a:noFill/>
        </p:spPr>
        <p:txBody>
          <a:bodyPr wrap="none" lIns="0" tIns="0" rIns="0" bIns="0" rtlCol="0">
            <a:spAutoFit/>
          </a:bodyPr>
          <a:lstStyle/>
          <a:p>
            <a:pPr algn="ctr">
              <a:lnSpc>
                <a:spcPct val="150000"/>
              </a:lnSpc>
            </a:pPr>
            <a:r>
              <a:rPr lang="en-US" sz="1100" spc="100" dirty="0">
                <a:solidFill>
                  <a:schemeClr val="accent5">
                    <a:lumMod val="60000"/>
                    <a:lumOff val="40000"/>
                  </a:schemeClr>
                </a:solidFill>
                <a:latin typeface="Avenir Next Medium" panose="020B0503020202020204" pitchFamily="34" charset="0"/>
              </a:rPr>
              <a:t>DEFINE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Define project area</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Analyze current UI/UX</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Find the paint points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Gather requirements</a:t>
            </a:r>
          </a:p>
        </p:txBody>
      </p:sp>
      <p:sp>
        <p:nvSpPr>
          <p:cNvPr id="35" name="TextBox 34">
            <a:extLst>
              <a:ext uri="{FF2B5EF4-FFF2-40B4-BE49-F238E27FC236}">
                <a16:creationId xmlns:a16="http://schemas.microsoft.com/office/drawing/2014/main" id="{6FDD1CF3-2F11-D940-9D43-8E289C2C2B57}"/>
              </a:ext>
            </a:extLst>
          </p:cNvPr>
          <p:cNvSpPr txBox="1"/>
          <p:nvPr/>
        </p:nvSpPr>
        <p:spPr>
          <a:xfrm>
            <a:off x="2811308" y="1197692"/>
            <a:ext cx="2753959" cy="1331134"/>
          </a:xfrm>
          <a:prstGeom prst="rect">
            <a:avLst/>
          </a:prstGeom>
          <a:noFill/>
        </p:spPr>
        <p:txBody>
          <a:bodyPr wrap="none" lIns="0" tIns="0" rIns="0" bIns="0" rtlCol="0">
            <a:spAutoFit/>
          </a:bodyPr>
          <a:lstStyle/>
          <a:p>
            <a:pPr algn="ctr">
              <a:lnSpc>
                <a:spcPct val="150000"/>
              </a:lnSpc>
            </a:pPr>
            <a:r>
              <a:rPr lang="en-US" sz="1100" spc="100" dirty="0">
                <a:solidFill>
                  <a:schemeClr val="accent5">
                    <a:lumMod val="75000"/>
                  </a:schemeClr>
                </a:solidFill>
                <a:latin typeface="Avenir Next Medium" panose="020B0503020202020204" pitchFamily="34" charset="0"/>
              </a:rPr>
              <a:t>SOLVE THE PROBLEMS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Analyze competitors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Find solutions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Discuss with Dev. Team</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Survey or Interview*</a:t>
            </a:r>
          </a:p>
          <a:p>
            <a:r>
              <a:rPr lang="en-US" sz="1000" spc="100" dirty="0">
                <a:solidFill>
                  <a:srgbClr val="0B0000"/>
                </a:solidFill>
                <a:latin typeface="Avenir Next Medium" panose="020B0503020202020204" pitchFamily="34" charset="0"/>
              </a:rPr>
              <a:t>    </a:t>
            </a:r>
            <a:r>
              <a:rPr lang="en-US" sz="1000" spc="100" dirty="0">
                <a:solidFill>
                  <a:schemeClr val="accent5">
                    <a:lumMod val="75000"/>
                  </a:schemeClr>
                </a:solidFill>
                <a:latin typeface="Avenir Next Medium" panose="020B0503020202020204" pitchFamily="34" charset="0"/>
              </a:rPr>
              <a:t>*</a:t>
            </a:r>
            <a:r>
              <a:rPr lang="en-US" sz="800" spc="100" dirty="0">
                <a:solidFill>
                  <a:schemeClr val="accent5">
                    <a:lumMod val="75000"/>
                  </a:schemeClr>
                </a:solidFill>
                <a:latin typeface="Avenir Next Medium" panose="020B0503020202020204" pitchFamily="34" charset="0"/>
              </a:rPr>
              <a:t>May skip depending on schedule or scope</a:t>
            </a:r>
          </a:p>
        </p:txBody>
      </p:sp>
      <p:grpSp>
        <p:nvGrpSpPr>
          <p:cNvPr id="75" name="Group 74">
            <a:extLst>
              <a:ext uri="{FF2B5EF4-FFF2-40B4-BE49-F238E27FC236}">
                <a16:creationId xmlns:a16="http://schemas.microsoft.com/office/drawing/2014/main" id="{71CDA210-E184-8C4E-B3BE-DABC4A3C9BE6}"/>
              </a:ext>
            </a:extLst>
          </p:cNvPr>
          <p:cNvGrpSpPr/>
          <p:nvPr/>
        </p:nvGrpSpPr>
        <p:grpSpPr>
          <a:xfrm>
            <a:off x="1198762" y="2681853"/>
            <a:ext cx="9724611" cy="2222501"/>
            <a:chOff x="609601" y="2262178"/>
            <a:chExt cx="9724611" cy="2222501"/>
          </a:xfrm>
        </p:grpSpPr>
        <p:grpSp>
          <p:nvGrpSpPr>
            <p:cNvPr id="61" name="Group 60">
              <a:extLst>
                <a:ext uri="{FF2B5EF4-FFF2-40B4-BE49-F238E27FC236}">
                  <a16:creationId xmlns:a16="http://schemas.microsoft.com/office/drawing/2014/main" id="{74CDFC33-0475-C043-BCA1-21DA2E6D4B1F}"/>
                </a:ext>
              </a:extLst>
            </p:cNvPr>
            <p:cNvGrpSpPr/>
            <p:nvPr/>
          </p:nvGrpSpPr>
          <p:grpSpPr>
            <a:xfrm>
              <a:off x="6790074" y="2612309"/>
              <a:ext cx="3544138" cy="1477706"/>
              <a:chOff x="2520384" y="2620775"/>
              <a:chExt cx="3544138" cy="1477706"/>
            </a:xfrm>
          </p:grpSpPr>
          <p:grpSp>
            <p:nvGrpSpPr>
              <p:cNvPr id="62" name="Group 61">
                <a:extLst>
                  <a:ext uri="{FF2B5EF4-FFF2-40B4-BE49-F238E27FC236}">
                    <a16:creationId xmlns:a16="http://schemas.microsoft.com/office/drawing/2014/main" id="{D87ED339-367A-D944-B109-20D7FBA9D107}"/>
                  </a:ext>
                </a:extLst>
              </p:cNvPr>
              <p:cNvGrpSpPr/>
              <p:nvPr/>
            </p:nvGrpSpPr>
            <p:grpSpPr>
              <a:xfrm rot="10800000">
                <a:off x="2520384" y="2620775"/>
                <a:ext cx="1893296" cy="1477380"/>
                <a:chOff x="609600" y="2586622"/>
                <a:chExt cx="1893296" cy="1477380"/>
              </a:xfrm>
            </p:grpSpPr>
            <p:sp>
              <p:nvSpPr>
                <p:cNvPr id="64" name="Rectangle 63">
                  <a:extLst>
                    <a:ext uri="{FF2B5EF4-FFF2-40B4-BE49-F238E27FC236}">
                      <a16:creationId xmlns:a16="http://schemas.microsoft.com/office/drawing/2014/main" id="{34278069-CB0C-1C4C-ABE1-13F22DA99F21}"/>
                    </a:ext>
                  </a:extLst>
                </p:cNvPr>
                <p:cNvSpPr/>
                <p:nvPr/>
              </p:nvSpPr>
              <p:spPr>
                <a:xfrm>
                  <a:off x="609600" y="2586622"/>
                  <a:ext cx="254000" cy="147738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816927F-76A9-7C4D-9674-EAB592207982}"/>
                    </a:ext>
                  </a:extLst>
                </p:cNvPr>
                <p:cNvSpPr/>
                <p:nvPr/>
              </p:nvSpPr>
              <p:spPr>
                <a:xfrm rot="5400000">
                  <a:off x="1429248" y="2990353"/>
                  <a:ext cx="254000" cy="189329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Pentagon 62">
                <a:extLst>
                  <a:ext uri="{FF2B5EF4-FFF2-40B4-BE49-F238E27FC236}">
                    <a16:creationId xmlns:a16="http://schemas.microsoft.com/office/drawing/2014/main" id="{49B00D40-A4F7-B640-B68D-CF453FEFE2F2}"/>
                  </a:ext>
                </a:extLst>
              </p:cNvPr>
              <p:cNvSpPr/>
              <p:nvPr/>
            </p:nvSpPr>
            <p:spPr>
              <a:xfrm>
                <a:off x="4386633" y="3843822"/>
                <a:ext cx="1677889" cy="254659"/>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5D01AD53-7E9A-634B-89D3-4B404DD67004}"/>
                </a:ext>
              </a:extLst>
            </p:cNvPr>
            <p:cNvGrpSpPr/>
            <p:nvPr/>
          </p:nvGrpSpPr>
          <p:grpSpPr>
            <a:xfrm>
              <a:off x="4937560" y="2612088"/>
              <a:ext cx="2783979" cy="1482873"/>
              <a:chOff x="609600" y="2616570"/>
              <a:chExt cx="2783979" cy="1482873"/>
            </a:xfrm>
          </p:grpSpPr>
          <p:sp>
            <p:nvSpPr>
              <p:cNvPr id="67" name="Rectangle 66">
                <a:extLst>
                  <a:ext uri="{FF2B5EF4-FFF2-40B4-BE49-F238E27FC236}">
                    <a16:creationId xmlns:a16="http://schemas.microsoft.com/office/drawing/2014/main" id="{54E485D4-0AA2-EA4E-BB46-32AC7299BD10}"/>
                  </a:ext>
                </a:extLst>
              </p:cNvPr>
              <p:cNvSpPr/>
              <p:nvPr/>
            </p:nvSpPr>
            <p:spPr>
              <a:xfrm rot="5400000">
                <a:off x="1368647" y="3086396"/>
                <a:ext cx="254000" cy="177209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4FFDE2F-63D1-1F45-8A32-8D1770DD0A0B}"/>
                  </a:ext>
                </a:extLst>
              </p:cNvPr>
              <p:cNvSpPr/>
              <p:nvPr/>
            </p:nvSpPr>
            <p:spPr>
              <a:xfrm>
                <a:off x="2160183" y="2620455"/>
                <a:ext cx="254000" cy="147898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Pentagon 68">
                <a:extLst>
                  <a:ext uri="{FF2B5EF4-FFF2-40B4-BE49-F238E27FC236}">
                    <a16:creationId xmlns:a16="http://schemas.microsoft.com/office/drawing/2014/main" id="{BBAD2583-53CE-5541-80D7-F0E4090F2E3F}"/>
                  </a:ext>
                </a:extLst>
              </p:cNvPr>
              <p:cNvSpPr/>
              <p:nvPr/>
            </p:nvSpPr>
            <p:spPr>
              <a:xfrm>
                <a:off x="2161418" y="2616570"/>
                <a:ext cx="1232161" cy="252548"/>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FCA79285-D059-204C-A08B-A4B093D2E75E}"/>
                </a:ext>
              </a:extLst>
            </p:cNvPr>
            <p:cNvGrpSpPr/>
            <p:nvPr/>
          </p:nvGrpSpPr>
          <p:grpSpPr>
            <a:xfrm>
              <a:off x="2859051" y="2620775"/>
              <a:ext cx="2905548" cy="1477706"/>
              <a:chOff x="2520384" y="2620775"/>
              <a:chExt cx="2905548" cy="1477706"/>
            </a:xfrm>
          </p:grpSpPr>
          <p:grpSp>
            <p:nvGrpSpPr>
              <p:cNvPr id="43" name="Group 42">
                <a:extLst>
                  <a:ext uri="{FF2B5EF4-FFF2-40B4-BE49-F238E27FC236}">
                    <a16:creationId xmlns:a16="http://schemas.microsoft.com/office/drawing/2014/main" id="{A44288D2-A6C1-9041-BF7A-D4B5AE493AD8}"/>
                  </a:ext>
                </a:extLst>
              </p:cNvPr>
              <p:cNvGrpSpPr/>
              <p:nvPr/>
            </p:nvGrpSpPr>
            <p:grpSpPr>
              <a:xfrm rot="10800000">
                <a:off x="2520384" y="2620775"/>
                <a:ext cx="1893296" cy="1477380"/>
                <a:chOff x="609600" y="2586622"/>
                <a:chExt cx="1893296" cy="1477380"/>
              </a:xfrm>
            </p:grpSpPr>
            <p:sp>
              <p:nvSpPr>
                <p:cNvPr id="44" name="Rectangle 43">
                  <a:extLst>
                    <a:ext uri="{FF2B5EF4-FFF2-40B4-BE49-F238E27FC236}">
                      <a16:creationId xmlns:a16="http://schemas.microsoft.com/office/drawing/2014/main" id="{98A4D0B1-26D1-CD46-9782-CA8A62A061B8}"/>
                    </a:ext>
                  </a:extLst>
                </p:cNvPr>
                <p:cNvSpPr/>
                <p:nvPr/>
              </p:nvSpPr>
              <p:spPr>
                <a:xfrm>
                  <a:off x="609600" y="2586622"/>
                  <a:ext cx="254000" cy="147738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B95A2A9-E04E-7944-8FE1-503F81B318E7}"/>
                    </a:ext>
                  </a:extLst>
                </p:cNvPr>
                <p:cNvSpPr/>
                <p:nvPr/>
              </p:nvSpPr>
              <p:spPr>
                <a:xfrm rot="5400000">
                  <a:off x="1429248" y="2990353"/>
                  <a:ext cx="254000" cy="189329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Pentagon 49">
                <a:extLst>
                  <a:ext uri="{FF2B5EF4-FFF2-40B4-BE49-F238E27FC236}">
                    <a16:creationId xmlns:a16="http://schemas.microsoft.com/office/drawing/2014/main" id="{AFC4BD40-25E9-9342-AA5A-A617F949C1DD}"/>
                  </a:ext>
                </a:extLst>
              </p:cNvPr>
              <p:cNvSpPr/>
              <p:nvPr/>
            </p:nvSpPr>
            <p:spPr>
              <a:xfrm>
                <a:off x="4386633" y="3841376"/>
                <a:ext cx="1039299" cy="257105"/>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C3CEC7F9-5C7C-7348-ABF3-DC365415B003}"/>
                </a:ext>
              </a:extLst>
            </p:cNvPr>
            <p:cNvSpPr/>
            <p:nvPr/>
          </p:nvSpPr>
          <p:spPr>
            <a:xfrm>
              <a:off x="646705" y="2964911"/>
              <a:ext cx="177800" cy="177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05458939-EAD5-FA4E-AA27-C8AC349AE300}"/>
                </a:ext>
              </a:extLst>
            </p:cNvPr>
            <p:cNvGrpSpPr/>
            <p:nvPr/>
          </p:nvGrpSpPr>
          <p:grpSpPr>
            <a:xfrm>
              <a:off x="948267" y="2620455"/>
              <a:ext cx="2783980" cy="1478988"/>
              <a:chOff x="609600" y="2620455"/>
              <a:chExt cx="2783980" cy="1478988"/>
            </a:xfrm>
          </p:grpSpPr>
          <p:sp>
            <p:nvSpPr>
              <p:cNvPr id="40" name="Rectangle 39">
                <a:extLst>
                  <a:ext uri="{FF2B5EF4-FFF2-40B4-BE49-F238E27FC236}">
                    <a16:creationId xmlns:a16="http://schemas.microsoft.com/office/drawing/2014/main" id="{885375A4-F816-FD40-903C-BC3F99A91269}"/>
                  </a:ext>
                </a:extLst>
              </p:cNvPr>
              <p:cNvSpPr/>
              <p:nvPr/>
            </p:nvSpPr>
            <p:spPr>
              <a:xfrm rot="5400000">
                <a:off x="1368647" y="3086396"/>
                <a:ext cx="254000" cy="177209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69236A-64B0-5C45-9DBE-7B69BFC47537}"/>
                  </a:ext>
                </a:extLst>
              </p:cNvPr>
              <p:cNvSpPr/>
              <p:nvPr/>
            </p:nvSpPr>
            <p:spPr>
              <a:xfrm>
                <a:off x="2160183" y="2620455"/>
                <a:ext cx="254000" cy="14789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Pentagon 51">
                <a:extLst>
                  <a:ext uri="{FF2B5EF4-FFF2-40B4-BE49-F238E27FC236}">
                    <a16:creationId xmlns:a16="http://schemas.microsoft.com/office/drawing/2014/main" id="{3A087697-D3E5-044B-A736-542FC6E8A2CF}"/>
                  </a:ext>
                </a:extLst>
              </p:cNvPr>
              <p:cNvSpPr/>
              <p:nvPr/>
            </p:nvSpPr>
            <p:spPr>
              <a:xfrm>
                <a:off x="2197020" y="2620796"/>
                <a:ext cx="1196560" cy="257927"/>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A6012E12-5FD9-FA4E-ADE2-B11C1E4FDC1A}"/>
                </a:ext>
              </a:extLst>
            </p:cNvPr>
            <p:cNvGrpSpPr/>
            <p:nvPr/>
          </p:nvGrpSpPr>
          <p:grpSpPr>
            <a:xfrm>
              <a:off x="609601" y="3362844"/>
              <a:ext cx="1244599" cy="739182"/>
              <a:chOff x="609601" y="3362844"/>
              <a:chExt cx="1244599" cy="739182"/>
            </a:xfrm>
          </p:grpSpPr>
          <p:sp>
            <p:nvSpPr>
              <p:cNvPr id="51" name="Pentagon 50">
                <a:extLst>
                  <a:ext uri="{FF2B5EF4-FFF2-40B4-BE49-F238E27FC236}">
                    <a16:creationId xmlns:a16="http://schemas.microsoft.com/office/drawing/2014/main" id="{A3625C2F-C987-D94E-B274-2C7419FF1771}"/>
                  </a:ext>
                </a:extLst>
              </p:cNvPr>
              <p:cNvSpPr/>
              <p:nvPr/>
            </p:nvSpPr>
            <p:spPr>
              <a:xfrm>
                <a:off x="609601" y="3847367"/>
                <a:ext cx="1244599" cy="254659"/>
              </a:xfrm>
              <a:prstGeom prst="homePlat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CC73C8D-D988-AA47-822C-2C84FCB31513}"/>
                  </a:ext>
                </a:extLst>
              </p:cNvPr>
              <p:cNvSpPr/>
              <p:nvPr/>
            </p:nvSpPr>
            <p:spPr>
              <a:xfrm>
                <a:off x="609601" y="3362844"/>
                <a:ext cx="254000" cy="73659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Rectangle 69">
              <a:extLst>
                <a:ext uri="{FF2B5EF4-FFF2-40B4-BE49-F238E27FC236}">
                  <a16:creationId xmlns:a16="http://schemas.microsoft.com/office/drawing/2014/main" id="{EB95133D-D518-6448-ADA5-F6FC39ECEC97}"/>
                </a:ext>
              </a:extLst>
            </p:cNvPr>
            <p:cNvSpPr/>
            <p:nvPr/>
          </p:nvSpPr>
          <p:spPr>
            <a:xfrm>
              <a:off x="1614031" y="4306879"/>
              <a:ext cx="177800" cy="1778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4809286E-6E1E-8246-A6D9-8A5C45D47B03}"/>
                </a:ext>
              </a:extLst>
            </p:cNvPr>
            <p:cNvSpPr/>
            <p:nvPr/>
          </p:nvSpPr>
          <p:spPr>
            <a:xfrm>
              <a:off x="3519031" y="2262178"/>
              <a:ext cx="177800" cy="177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9EFE9F3F-106A-974F-BEE9-86949BCC0FFF}"/>
                </a:ext>
              </a:extLst>
            </p:cNvPr>
            <p:cNvSpPr/>
            <p:nvPr/>
          </p:nvSpPr>
          <p:spPr>
            <a:xfrm>
              <a:off x="5584898" y="4306879"/>
              <a:ext cx="177800" cy="177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BEE3D31-56D3-B74F-905C-BB024EFEE119}"/>
                </a:ext>
              </a:extLst>
            </p:cNvPr>
            <p:cNvSpPr/>
            <p:nvPr/>
          </p:nvSpPr>
          <p:spPr>
            <a:xfrm>
              <a:off x="7507975" y="2262178"/>
              <a:ext cx="177800" cy="1778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62BF81B3-B320-EF46-B453-D61B2E1B040A}"/>
                </a:ext>
              </a:extLst>
            </p:cNvPr>
            <p:cNvSpPr/>
            <p:nvPr/>
          </p:nvSpPr>
          <p:spPr>
            <a:xfrm>
              <a:off x="9403365" y="4306879"/>
              <a:ext cx="177800" cy="177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6" name="TextBox 75">
            <a:extLst>
              <a:ext uri="{FF2B5EF4-FFF2-40B4-BE49-F238E27FC236}">
                <a16:creationId xmlns:a16="http://schemas.microsoft.com/office/drawing/2014/main" id="{039F2AC9-C5E3-FF47-8490-EF6F7B705F87}"/>
              </a:ext>
            </a:extLst>
          </p:cNvPr>
          <p:cNvSpPr txBox="1"/>
          <p:nvPr/>
        </p:nvSpPr>
        <p:spPr>
          <a:xfrm>
            <a:off x="979794" y="3101780"/>
            <a:ext cx="706796" cy="276999"/>
          </a:xfrm>
          <a:prstGeom prst="rect">
            <a:avLst/>
          </a:prstGeom>
          <a:noFill/>
        </p:spPr>
        <p:txBody>
          <a:bodyPr wrap="none" rtlCol="0">
            <a:spAutoFit/>
          </a:bodyPr>
          <a:lstStyle/>
          <a:p>
            <a:pPr algn="ctr"/>
            <a:r>
              <a:rPr lang="en-US" sz="1200" b="1" spc="100" dirty="0">
                <a:solidFill>
                  <a:srgbClr val="002060"/>
                </a:solidFill>
                <a:latin typeface="Avenir Next Demi Bold" panose="020B0503020202020204" pitchFamily="34" charset="0"/>
              </a:rPr>
              <a:t>START</a:t>
            </a:r>
          </a:p>
        </p:txBody>
      </p:sp>
      <p:cxnSp>
        <p:nvCxnSpPr>
          <p:cNvPr id="80" name="Straight Connector 79">
            <a:extLst>
              <a:ext uri="{FF2B5EF4-FFF2-40B4-BE49-F238E27FC236}">
                <a16:creationId xmlns:a16="http://schemas.microsoft.com/office/drawing/2014/main" id="{B5C7DD19-CD8B-FF4E-8188-D6DFE1450431}"/>
              </a:ext>
            </a:extLst>
          </p:cNvPr>
          <p:cNvCxnSpPr>
            <a:cxnSpLocks/>
            <a:stCxn id="38" idx="2"/>
            <a:endCxn id="39" idx="0"/>
          </p:cNvCxnSpPr>
          <p:nvPr/>
        </p:nvCxnSpPr>
        <p:spPr>
          <a:xfrm>
            <a:off x="1324766" y="3562386"/>
            <a:ext cx="996" cy="220133"/>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95EDF0-0707-854E-8C28-5A0BE7408440}"/>
              </a:ext>
            </a:extLst>
          </p:cNvPr>
          <p:cNvCxnSpPr>
            <a:cxnSpLocks/>
            <a:endCxn id="70" idx="0"/>
          </p:cNvCxnSpPr>
          <p:nvPr/>
        </p:nvCxnSpPr>
        <p:spPr>
          <a:xfrm>
            <a:off x="2292092" y="4520928"/>
            <a:ext cx="0" cy="205626"/>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C82307-C581-C043-81E6-32E8F303E9A5}"/>
              </a:ext>
            </a:extLst>
          </p:cNvPr>
          <p:cNvCxnSpPr>
            <a:cxnSpLocks/>
          </p:cNvCxnSpPr>
          <p:nvPr/>
        </p:nvCxnSpPr>
        <p:spPr>
          <a:xfrm>
            <a:off x="4194915" y="2848882"/>
            <a:ext cx="0" cy="205626"/>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DEB93B1-6084-4B4A-AC82-803B36BAE7C8}"/>
              </a:ext>
            </a:extLst>
          </p:cNvPr>
          <p:cNvCxnSpPr>
            <a:cxnSpLocks/>
          </p:cNvCxnSpPr>
          <p:nvPr/>
        </p:nvCxnSpPr>
        <p:spPr>
          <a:xfrm>
            <a:off x="6250137" y="4516574"/>
            <a:ext cx="0" cy="205626"/>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080E35-DD57-B942-BEF3-C2FB88C1804E}"/>
              </a:ext>
            </a:extLst>
          </p:cNvPr>
          <p:cNvCxnSpPr>
            <a:cxnSpLocks/>
          </p:cNvCxnSpPr>
          <p:nvPr/>
        </p:nvCxnSpPr>
        <p:spPr>
          <a:xfrm>
            <a:off x="8185794" y="2822756"/>
            <a:ext cx="0" cy="205626"/>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7509AA-BC86-B34D-A987-0E37939E68B2}"/>
              </a:ext>
            </a:extLst>
          </p:cNvPr>
          <p:cNvSpPr txBox="1"/>
          <p:nvPr/>
        </p:nvSpPr>
        <p:spPr>
          <a:xfrm>
            <a:off x="1746513" y="3566987"/>
            <a:ext cx="1025089" cy="523220"/>
          </a:xfrm>
          <a:prstGeom prst="rect">
            <a:avLst/>
          </a:prstGeom>
          <a:noFill/>
        </p:spPr>
        <p:txBody>
          <a:bodyPr wrap="none" rtlCol="0">
            <a:spAutoFit/>
          </a:bodyPr>
          <a:lstStyle/>
          <a:p>
            <a:pPr algn="ctr"/>
            <a:r>
              <a:rPr lang="en-US" sz="1400" spc="100" dirty="0">
                <a:solidFill>
                  <a:schemeClr val="tx1">
                    <a:lumMod val="50000"/>
                    <a:lumOff val="50000"/>
                  </a:schemeClr>
                </a:solidFill>
                <a:latin typeface="Avenir Next Medium" panose="020B0503020202020204" pitchFamily="34" charset="0"/>
              </a:rPr>
              <a:t>01</a:t>
            </a:r>
          </a:p>
          <a:p>
            <a:pPr algn="ctr"/>
            <a:r>
              <a:rPr lang="en-US" sz="1400" b="1" spc="100" dirty="0">
                <a:solidFill>
                  <a:schemeClr val="accent5">
                    <a:lumMod val="60000"/>
                    <a:lumOff val="40000"/>
                  </a:schemeClr>
                </a:solidFill>
                <a:latin typeface="Avenir Next Demi Bold" panose="020B0503020202020204" pitchFamily="34" charset="0"/>
              </a:rPr>
              <a:t>ANAYSIS</a:t>
            </a:r>
          </a:p>
        </p:txBody>
      </p:sp>
      <p:sp>
        <p:nvSpPr>
          <p:cNvPr id="92" name="TextBox 91">
            <a:extLst>
              <a:ext uri="{FF2B5EF4-FFF2-40B4-BE49-F238E27FC236}">
                <a16:creationId xmlns:a16="http://schemas.microsoft.com/office/drawing/2014/main" id="{A1B47A33-E895-A149-8A33-186914509BDD}"/>
              </a:ext>
            </a:extLst>
          </p:cNvPr>
          <p:cNvSpPr txBox="1"/>
          <p:nvPr/>
        </p:nvSpPr>
        <p:spPr>
          <a:xfrm>
            <a:off x="3598807" y="3566987"/>
            <a:ext cx="1217000" cy="523220"/>
          </a:xfrm>
          <a:prstGeom prst="rect">
            <a:avLst/>
          </a:prstGeom>
          <a:noFill/>
        </p:spPr>
        <p:txBody>
          <a:bodyPr wrap="none" rtlCol="0">
            <a:spAutoFit/>
          </a:bodyPr>
          <a:lstStyle/>
          <a:p>
            <a:pPr algn="ctr"/>
            <a:r>
              <a:rPr lang="en-US" sz="1400" spc="100" dirty="0">
                <a:solidFill>
                  <a:schemeClr val="tx1">
                    <a:lumMod val="50000"/>
                    <a:lumOff val="50000"/>
                  </a:schemeClr>
                </a:solidFill>
                <a:latin typeface="Avenir Next Medium" panose="020B0503020202020204" pitchFamily="34" charset="0"/>
              </a:rPr>
              <a:t>02</a:t>
            </a:r>
          </a:p>
          <a:p>
            <a:pPr algn="ctr"/>
            <a:r>
              <a:rPr lang="en-US" sz="1400" b="1" spc="100" dirty="0">
                <a:solidFill>
                  <a:schemeClr val="accent5">
                    <a:lumMod val="75000"/>
                  </a:schemeClr>
                </a:solidFill>
                <a:latin typeface="Avenir Next Demi Bold" panose="020B0503020202020204" pitchFamily="34" charset="0"/>
              </a:rPr>
              <a:t>RESEARCH</a:t>
            </a:r>
          </a:p>
        </p:txBody>
      </p:sp>
      <p:sp>
        <p:nvSpPr>
          <p:cNvPr id="93" name="TextBox 92">
            <a:extLst>
              <a:ext uri="{FF2B5EF4-FFF2-40B4-BE49-F238E27FC236}">
                <a16:creationId xmlns:a16="http://schemas.microsoft.com/office/drawing/2014/main" id="{D043FC87-E144-8442-94B0-8F84B485A26A}"/>
              </a:ext>
            </a:extLst>
          </p:cNvPr>
          <p:cNvSpPr txBox="1"/>
          <p:nvPr/>
        </p:nvSpPr>
        <p:spPr>
          <a:xfrm>
            <a:off x="5786658" y="3566987"/>
            <a:ext cx="869597" cy="523220"/>
          </a:xfrm>
          <a:prstGeom prst="rect">
            <a:avLst/>
          </a:prstGeom>
          <a:noFill/>
        </p:spPr>
        <p:txBody>
          <a:bodyPr wrap="none" rtlCol="0">
            <a:spAutoFit/>
          </a:bodyPr>
          <a:lstStyle/>
          <a:p>
            <a:pPr algn="ctr"/>
            <a:r>
              <a:rPr lang="en-US" sz="1400" dirty="0">
                <a:solidFill>
                  <a:schemeClr val="tx1">
                    <a:lumMod val="50000"/>
                    <a:lumOff val="50000"/>
                  </a:schemeClr>
                </a:solidFill>
                <a:latin typeface="Avenir Next Medium" panose="020B0503020202020204" pitchFamily="34" charset="0"/>
              </a:rPr>
              <a:t>03</a:t>
            </a:r>
          </a:p>
          <a:p>
            <a:pPr algn="ctr"/>
            <a:r>
              <a:rPr lang="en-US" sz="1400" b="1" spc="300" dirty="0">
                <a:solidFill>
                  <a:schemeClr val="accent5">
                    <a:lumMod val="50000"/>
                  </a:schemeClr>
                </a:solidFill>
                <a:latin typeface="Avenir Next Demi Bold" panose="020B0503020202020204" pitchFamily="34" charset="0"/>
              </a:rPr>
              <a:t>WHAT</a:t>
            </a:r>
          </a:p>
        </p:txBody>
      </p:sp>
      <p:sp>
        <p:nvSpPr>
          <p:cNvPr id="94" name="TextBox 93">
            <a:extLst>
              <a:ext uri="{FF2B5EF4-FFF2-40B4-BE49-F238E27FC236}">
                <a16:creationId xmlns:a16="http://schemas.microsoft.com/office/drawing/2014/main" id="{1C70B9DF-AF37-8643-8908-053C3793BF67}"/>
              </a:ext>
            </a:extLst>
          </p:cNvPr>
          <p:cNvSpPr txBox="1"/>
          <p:nvPr/>
        </p:nvSpPr>
        <p:spPr>
          <a:xfrm>
            <a:off x="7536227" y="3566987"/>
            <a:ext cx="1316386" cy="523220"/>
          </a:xfrm>
          <a:prstGeom prst="rect">
            <a:avLst/>
          </a:prstGeom>
          <a:noFill/>
        </p:spPr>
        <p:txBody>
          <a:bodyPr wrap="none" rtlCol="0">
            <a:spAutoFit/>
          </a:bodyPr>
          <a:lstStyle/>
          <a:p>
            <a:pPr algn="ctr"/>
            <a:r>
              <a:rPr lang="en-US" sz="1400" dirty="0">
                <a:solidFill>
                  <a:schemeClr val="tx1">
                    <a:lumMod val="50000"/>
                    <a:lumOff val="50000"/>
                  </a:schemeClr>
                </a:solidFill>
                <a:latin typeface="Avenir Next Medium" panose="020B0503020202020204" pitchFamily="34" charset="0"/>
              </a:rPr>
              <a:t>04</a:t>
            </a:r>
          </a:p>
          <a:p>
            <a:pPr algn="ctr"/>
            <a:r>
              <a:rPr lang="en-US" sz="1400" b="1" spc="300" dirty="0">
                <a:solidFill>
                  <a:schemeClr val="accent1">
                    <a:lumMod val="50000"/>
                  </a:schemeClr>
                </a:solidFill>
                <a:latin typeface="Avenir Next Demi Bold" panose="020B0503020202020204" pitchFamily="34" charset="0"/>
              </a:rPr>
              <a:t>PERFORM</a:t>
            </a:r>
          </a:p>
        </p:txBody>
      </p:sp>
      <p:sp>
        <p:nvSpPr>
          <p:cNvPr id="95" name="TextBox 94">
            <a:extLst>
              <a:ext uri="{FF2B5EF4-FFF2-40B4-BE49-F238E27FC236}">
                <a16:creationId xmlns:a16="http://schemas.microsoft.com/office/drawing/2014/main" id="{3299B80C-C6E7-084C-83BC-BA0966C256EB}"/>
              </a:ext>
            </a:extLst>
          </p:cNvPr>
          <p:cNvSpPr txBox="1"/>
          <p:nvPr/>
        </p:nvSpPr>
        <p:spPr>
          <a:xfrm>
            <a:off x="9585774" y="3566987"/>
            <a:ext cx="899605" cy="523220"/>
          </a:xfrm>
          <a:prstGeom prst="rect">
            <a:avLst/>
          </a:prstGeom>
          <a:noFill/>
        </p:spPr>
        <p:txBody>
          <a:bodyPr wrap="none" rtlCol="0">
            <a:spAutoFit/>
          </a:bodyPr>
          <a:lstStyle/>
          <a:p>
            <a:pPr algn="ctr"/>
            <a:r>
              <a:rPr lang="en-US" sz="1400" dirty="0">
                <a:solidFill>
                  <a:schemeClr val="tx1">
                    <a:lumMod val="50000"/>
                    <a:lumOff val="50000"/>
                  </a:schemeClr>
                </a:solidFill>
                <a:latin typeface="Avenir Next Medium" panose="020B0503020202020204" pitchFamily="34" charset="0"/>
              </a:rPr>
              <a:t>05</a:t>
            </a:r>
          </a:p>
          <a:p>
            <a:pPr algn="ctr"/>
            <a:r>
              <a:rPr lang="en-US" sz="1400" b="1" spc="300" dirty="0">
                <a:solidFill>
                  <a:srgbClr val="002060"/>
                </a:solidFill>
                <a:latin typeface="Avenir Next Demi Bold" panose="020B0503020202020204" pitchFamily="34" charset="0"/>
              </a:rPr>
              <a:t>WHEN</a:t>
            </a:r>
          </a:p>
        </p:txBody>
      </p:sp>
      <p:cxnSp>
        <p:nvCxnSpPr>
          <p:cNvPr id="96" name="Straight Connector 95">
            <a:extLst>
              <a:ext uri="{FF2B5EF4-FFF2-40B4-BE49-F238E27FC236}">
                <a16:creationId xmlns:a16="http://schemas.microsoft.com/office/drawing/2014/main" id="{C8D63A4C-EA0B-734F-9DFC-214664D0BD99}"/>
              </a:ext>
            </a:extLst>
          </p:cNvPr>
          <p:cNvCxnSpPr>
            <a:cxnSpLocks/>
          </p:cNvCxnSpPr>
          <p:nvPr/>
        </p:nvCxnSpPr>
        <p:spPr>
          <a:xfrm>
            <a:off x="10084851" y="4504217"/>
            <a:ext cx="0" cy="20562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EEAB6272-5458-5946-ABF2-68926DA6585B}"/>
              </a:ext>
            </a:extLst>
          </p:cNvPr>
          <p:cNvSpPr txBox="1"/>
          <p:nvPr/>
        </p:nvSpPr>
        <p:spPr>
          <a:xfrm>
            <a:off x="5452423" y="4993964"/>
            <a:ext cx="1606209" cy="1619674"/>
          </a:xfrm>
          <a:prstGeom prst="rect">
            <a:avLst/>
          </a:prstGeom>
          <a:noFill/>
        </p:spPr>
        <p:txBody>
          <a:bodyPr wrap="none" lIns="0" tIns="0" rIns="0" bIns="0" rtlCol="0">
            <a:spAutoFit/>
          </a:bodyPr>
          <a:lstStyle/>
          <a:p>
            <a:pPr algn="ctr">
              <a:lnSpc>
                <a:spcPct val="150000"/>
              </a:lnSpc>
            </a:pPr>
            <a:r>
              <a:rPr lang="en-US" sz="1100" spc="100" dirty="0">
                <a:solidFill>
                  <a:schemeClr val="accent5">
                    <a:lumMod val="75000"/>
                  </a:schemeClr>
                </a:solidFill>
                <a:latin typeface="Avenir Next Medium" panose="020B0503020202020204" pitchFamily="34" charset="0"/>
              </a:rPr>
              <a:t>CREATE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User Flow (UX Flow)</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Wireframes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Style Guide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UI Design</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Prototype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Design Iteration</a:t>
            </a:r>
          </a:p>
        </p:txBody>
      </p:sp>
      <p:sp>
        <p:nvSpPr>
          <p:cNvPr id="98" name="TextBox 97">
            <a:extLst>
              <a:ext uri="{FF2B5EF4-FFF2-40B4-BE49-F238E27FC236}">
                <a16:creationId xmlns:a16="http://schemas.microsoft.com/office/drawing/2014/main" id="{535CAE91-15DF-AD49-BC94-28FE0A3FB1DF}"/>
              </a:ext>
            </a:extLst>
          </p:cNvPr>
          <p:cNvSpPr txBox="1"/>
          <p:nvPr/>
        </p:nvSpPr>
        <p:spPr>
          <a:xfrm>
            <a:off x="7103988" y="1197692"/>
            <a:ext cx="2216954" cy="1388842"/>
          </a:xfrm>
          <a:prstGeom prst="rect">
            <a:avLst/>
          </a:prstGeom>
          <a:noFill/>
        </p:spPr>
        <p:txBody>
          <a:bodyPr wrap="none" lIns="0" tIns="0" rIns="0" bIns="0" rtlCol="0">
            <a:spAutoFit/>
          </a:bodyPr>
          <a:lstStyle/>
          <a:p>
            <a:pPr algn="ctr">
              <a:lnSpc>
                <a:spcPct val="150000"/>
              </a:lnSpc>
            </a:pPr>
            <a:r>
              <a:rPr lang="en-US" sz="1100" spc="100" dirty="0">
                <a:solidFill>
                  <a:schemeClr val="accent5">
                    <a:lumMod val="50000"/>
                  </a:schemeClr>
                </a:solidFill>
                <a:latin typeface="Avenir Next Medium" panose="020B0503020202020204" pitchFamily="34" charset="0"/>
              </a:rPr>
              <a:t>DEVELOP &amp; QA</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Development</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Conduct QA for UI</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Conduct QA for UX/Function</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Usability tests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Figure out bugs</a:t>
            </a:r>
          </a:p>
        </p:txBody>
      </p:sp>
      <p:sp>
        <p:nvSpPr>
          <p:cNvPr id="99" name="TextBox 98">
            <a:extLst>
              <a:ext uri="{FF2B5EF4-FFF2-40B4-BE49-F238E27FC236}">
                <a16:creationId xmlns:a16="http://schemas.microsoft.com/office/drawing/2014/main" id="{6C1B159E-F691-2F45-B613-17079A626940}"/>
              </a:ext>
            </a:extLst>
          </p:cNvPr>
          <p:cNvSpPr txBox="1"/>
          <p:nvPr/>
        </p:nvSpPr>
        <p:spPr>
          <a:xfrm>
            <a:off x="9470679" y="4993964"/>
            <a:ext cx="1239122" cy="927177"/>
          </a:xfrm>
          <a:prstGeom prst="rect">
            <a:avLst/>
          </a:prstGeom>
          <a:noFill/>
        </p:spPr>
        <p:txBody>
          <a:bodyPr wrap="none" lIns="0" tIns="0" rIns="0" bIns="0" rtlCol="0">
            <a:spAutoFit/>
          </a:bodyPr>
          <a:lstStyle/>
          <a:p>
            <a:pPr algn="ctr">
              <a:lnSpc>
                <a:spcPct val="150000"/>
              </a:lnSpc>
            </a:pPr>
            <a:r>
              <a:rPr lang="en-US" sz="1100" spc="100" dirty="0">
                <a:solidFill>
                  <a:srgbClr val="002060"/>
                </a:solidFill>
                <a:latin typeface="Avenir Next Medium" panose="020B0503020202020204" pitchFamily="34" charset="0"/>
              </a:rPr>
              <a:t>DEPLOY</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Track usage</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Review metrics</a:t>
            </a:r>
          </a:p>
          <a:p>
            <a:pPr marL="171450" indent="-171450">
              <a:lnSpc>
                <a:spcPct val="150000"/>
              </a:lnSpc>
              <a:buFont typeface="Arial" panose="020B0604020202020204" pitchFamily="34" charset="0"/>
              <a:buChar char="•"/>
            </a:pPr>
            <a:r>
              <a:rPr lang="en-US" sz="1000" spc="100" dirty="0">
                <a:solidFill>
                  <a:srgbClr val="0B0000"/>
                </a:solidFill>
                <a:latin typeface="Avenir Next Medium" panose="020B0503020202020204" pitchFamily="34" charset="0"/>
              </a:rPr>
              <a:t>A/B Test</a:t>
            </a:r>
          </a:p>
        </p:txBody>
      </p:sp>
    </p:spTree>
    <p:extLst>
      <p:ext uri="{BB962C8B-B14F-4D97-AF65-F5344CB8AC3E}">
        <p14:creationId xmlns:p14="http://schemas.microsoft.com/office/powerpoint/2010/main" val="85369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19FA6F-5143-1F4D-8281-0A66FAF2F729}"/>
              </a:ext>
            </a:extLst>
          </p:cNvPr>
          <p:cNvPicPr>
            <a:picLocks noChangeAspect="1"/>
          </p:cNvPicPr>
          <p:nvPr/>
        </p:nvPicPr>
        <p:blipFill>
          <a:blip r:embed="rId2">
            <a:alphaModFix amt="10000"/>
          </a:blip>
          <a:stretch>
            <a:fillRect/>
          </a:stretch>
        </p:blipFill>
        <p:spPr>
          <a:xfrm>
            <a:off x="2983902" y="-5700"/>
            <a:ext cx="6322469" cy="6872246"/>
          </a:xfrm>
          <a:prstGeom prst="rect">
            <a:avLst/>
          </a:prstGeom>
        </p:spPr>
      </p:pic>
      <p:sp>
        <p:nvSpPr>
          <p:cNvPr id="4" name="TextBox 3">
            <a:extLst>
              <a:ext uri="{FF2B5EF4-FFF2-40B4-BE49-F238E27FC236}">
                <a16:creationId xmlns:a16="http://schemas.microsoft.com/office/drawing/2014/main" id="{D8B9F6AB-864B-3F49-80CF-81FD1E7FDF24}"/>
              </a:ext>
            </a:extLst>
          </p:cNvPr>
          <p:cNvSpPr txBox="1"/>
          <p:nvPr/>
        </p:nvSpPr>
        <p:spPr>
          <a:xfrm>
            <a:off x="4285965" y="2764382"/>
            <a:ext cx="3634264" cy="1107996"/>
          </a:xfrm>
          <a:prstGeom prst="rect">
            <a:avLst/>
          </a:prstGeom>
          <a:noFill/>
        </p:spPr>
        <p:txBody>
          <a:bodyPr wrap="none" lIns="0" tIns="0" rIns="0" bIns="0" rtlCol="0">
            <a:spAutoFit/>
          </a:bodyPr>
          <a:lstStyle/>
          <a:p>
            <a:pPr algn="ctr"/>
            <a:r>
              <a:rPr lang="en-US" sz="3600" b="1" spc="300" dirty="0">
                <a:solidFill>
                  <a:schemeClr val="bg1"/>
                </a:solidFill>
                <a:latin typeface="Avenir Next Demi Bold" panose="020B0503020202020204" pitchFamily="34" charset="0"/>
              </a:rPr>
              <a:t>LUCKY BRAND</a:t>
            </a:r>
          </a:p>
          <a:p>
            <a:pPr algn="ctr"/>
            <a:r>
              <a:rPr lang="en-US" sz="3600" b="1" spc="300" dirty="0">
                <a:solidFill>
                  <a:schemeClr val="bg1"/>
                </a:solidFill>
                <a:latin typeface="Avenir Next Demi Bold" panose="020B0503020202020204" pitchFamily="34" charset="0"/>
              </a:rPr>
              <a:t>ANALYSIS</a:t>
            </a:r>
          </a:p>
        </p:txBody>
      </p:sp>
      <p:sp>
        <p:nvSpPr>
          <p:cNvPr id="5" name="TextBox 4">
            <a:extLst>
              <a:ext uri="{FF2B5EF4-FFF2-40B4-BE49-F238E27FC236}">
                <a16:creationId xmlns:a16="http://schemas.microsoft.com/office/drawing/2014/main" id="{47E58094-DA8F-4D46-8188-02F023931414}"/>
              </a:ext>
            </a:extLst>
          </p:cNvPr>
          <p:cNvSpPr txBox="1"/>
          <p:nvPr/>
        </p:nvSpPr>
        <p:spPr>
          <a:xfrm>
            <a:off x="5091593" y="2529914"/>
            <a:ext cx="2022990" cy="123111"/>
          </a:xfrm>
          <a:prstGeom prst="rect">
            <a:avLst/>
          </a:prstGeom>
          <a:noFill/>
        </p:spPr>
        <p:txBody>
          <a:bodyPr wrap="none" lIns="0" tIns="0" rIns="0" bIns="0" rtlCol="0" anchor="ctr">
            <a:spAutoFit/>
          </a:bodyPr>
          <a:lstStyle/>
          <a:p>
            <a:pPr algn="ctr"/>
            <a:r>
              <a:rPr lang="en-US" sz="800" spc="100" dirty="0">
                <a:solidFill>
                  <a:schemeClr val="bg2">
                    <a:lumMod val="75000"/>
                  </a:schemeClr>
                </a:solidFill>
                <a:latin typeface="Avenir Next" panose="020B0503020202020204" pitchFamily="34" charset="0"/>
              </a:rPr>
              <a:t>SIZE GUIDE UI/UX ENHANCEMENT</a:t>
            </a:r>
          </a:p>
        </p:txBody>
      </p:sp>
    </p:spTree>
    <p:extLst>
      <p:ext uri="{BB962C8B-B14F-4D97-AF65-F5344CB8AC3E}">
        <p14:creationId xmlns:p14="http://schemas.microsoft.com/office/powerpoint/2010/main" val="4236415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4687950"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CURRENT SIZE GUIDE FLOW</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pic>
        <p:nvPicPr>
          <p:cNvPr id="22" name="Picture 21">
            <a:extLst>
              <a:ext uri="{FF2B5EF4-FFF2-40B4-BE49-F238E27FC236}">
                <a16:creationId xmlns:a16="http://schemas.microsoft.com/office/drawing/2014/main" id="{0E3E182C-0922-5E44-838C-0FBE59547E79}"/>
              </a:ext>
            </a:extLst>
          </p:cNvPr>
          <p:cNvPicPr>
            <a:picLocks noChangeAspect="1"/>
          </p:cNvPicPr>
          <p:nvPr/>
        </p:nvPicPr>
        <p:blipFill>
          <a:blip r:embed="rId3"/>
          <a:srcRect/>
          <a:stretch/>
        </p:blipFill>
        <p:spPr>
          <a:xfrm>
            <a:off x="6362727" y="1524000"/>
            <a:ext cx="2185516" cy="4572000"/>
          </a:xfrm>
          <a:prstGeom prst="rect">
            <a:avLst/>
          </a:prstGeom>
        </p:spPr>
      </p:pic>
      <p:pic>
        <p:nvPicPr>
          <p:cNvPr id="23" name="Picture 22">
            <a:extLst>
              <a:ext uri="{FF2B5EF4-FFF2-40B4-BE49-F238E27FC236}">
                <a16:creationId xmlns:a16="http://schemas.microsoft.com/office/drawing/2014/main" id="{813FF771-493A-B14E-8684-9805AEB8F161}"/>
              </a:ext>
            </a:extLst>
          </p:cNvPr>
          <p:cNvPicPr>
            <a:picLocks noChangeAspect="1"/>
          </p:cNvPicPr>
          <p:nvPr/>
        </p:nvPicPr>
        <p:blipFill>
          <a:blip r:embed="rId4"/>
          <a:srcRect/>
          <a:stretch/>
        </p:blipFill>
        <p:spPr>
          <a:xfrm>
            <a:off x="3555896" y="1524000"/>
            <a:ext cx="2185516" cy="4572000"/>
          </a:xfrm>
          <a:prstGeom prst="rect">
            <a:avLst/>
          </a:prstGeom>
        </p:spPr>
      </p:pic>
      <p:pic>
        <p:nvPicPr>
          <p:cNvPr id="24" name="Picture 23">
            <a:extLst>
              <a:ext uri="{FF2B5EF4-FFF2-40B4-BE49-F238E27FC236}">
                <a16:creationId xmlns:a16="http://schemas.microsoft.com/office/drawing/2014/main" id="{D9C1049C-87D1-E14F-8F27-9418B96BA3D4}"/>
              </a:ext>
            </a:extLst>
          </p:cNvPr>
          <p:cNvPicPr>
            <a:picLocks noChangeAspect="1"/>
          </p:cNvPicPr>
          <p:nvPr/>
        </p:nvPicPr>
        <p:blipFill>
          <a:blip r:embed="rId5"/>
          <a:srcRect/>
          <a:stretch/>
        </p:blipFill>
        <p:spPr>
          <a:xfrm>
            <a:off x="749065" y="1524000"/>
            <a:ext cx="2185516" cy="4572000"/>
          </a:xfrm>
          <a:prstGeom prst="rect">
            <a:avLst/>
          </a:prstGeom>
        </p:spPr>
      </p:pic>
      <p:pic>
        <p:nvPicPr>
          <p:cNvPr id="25" name="Picture 24">
            <a:extLst>
              <a:ext uri="{FF2B5EF4-FFF2-40B4-BE49-F238E27FC236}">
                <a16:creationId xmlns:a16="http://schemas.microsoft.com/office/drawing/2014/main" id="{C2278A60-2CD4-3944-918D-6C18583703B2}"/>
              </a:ext>
            </a:extLst>
          </p:cNvPr>
          <p:cNvPicPr>
            <a:picLocks noChangeAspect="1"/>
          </p:cNvPicPr>
          <p:nvPr/>
        </p:nvPicPr>
        <p:blipFill>
          <a:blip r:embed="rId6"/>
          <a:srcRect/>
          <a:stretch/>
        </p:blipFill>
        <p:spPr>
          <a:xfrm>
            <a:off x="9169559" y="1524000"/>
            <a:ext cx="2185516" cy="4571998"/>
          </a:xfrm>
          <a:prstGeom prst="rect">
            <a:avLst/>
          </a:prstGeom>
        </p:spPr>
      </p:pic>
      <p:sp>
        <p:nvSpPr>
          <p:cNvPr id="3" name="Right Arrow 2">
            <a:extLst>
              <a:ext uri="{FF2B5EF4-FFF2-40B4-BE49-F238E27FC236}">
                <a16:creationId xmlns:a16="http://schemas.microsoft.com/office/drawing/2014/main" id="{26037450-EBB4-EE48-A255-55BDBE99B273}"/>
              </a:ext>
            </a:extLst>
          </p:cNvPr>
          <p:cNvSpPr/>
          <p:nvPr/>
        </p:nvSpPr>
        <p:spPr>
          <a:xfrm>
            <a:off x="3113903" y="3435179"/>
            <a:ext cx="313037" cy="2883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458D3028-6579-F542-8503-D4B002EBDA87}"/>
              </a:ext>
            </a:extLst>
          </p:cNvPr>
          <p:cNvSpPr/>
          <p:nvPr/>
        </p:nvSpPr>
        <p:spPr>
          <a:xfrm>
            <a:off x="5918887" y="3435179"/>
            <a:ext cx="313037" cy="2883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07C4CCD6-6428-7143-95A0-DC4DA371610A}"/>
              </a:ext>
            </a:extLst>
          </p:cNvPr>
          <p:cNvSpPr/>
          <p:nvPr/>
        </p:nvSpPr>
        <p:spPr>
          <a:xfrm>
            <a:off x="8723871" y="3435179"/>
            <a:ext cx="313037" cy="28832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99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ANALYZE MOBILE SIZE GUIDE</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sp>
        <p:nvSpPr>
          <p:cNvPr id="9" name="TextBox 8">
            <a:extLst>
              <a:ext uri="{FF2B5EF4-FFF2-40B4-BE49-F238E27FC236}">
                <a16:creationId xmlns:a16="http://schemas.microsoft.com/office/drawing/2014/main" id="{6F49970E-F735-C34E-A25F-DB73141C7D2D}"/>
              </a:ext>
            </a:extLst>
          </p:cNvPr>
          <p:cNvSpPr txBox="1"/>
          <p:nvPr/>
        </p:nvSpPr>
        <p:spPr>
          <a:xfrm>
            <a:off x="609600" y="1295400"/>
            <a:ext cx="4926227" cy="1317668"/>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UI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Unnoticeable “X” icon</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Font legibility</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Selected tab menu is unnoticeable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Misalignment and inconsistent space</a:t>
            </a:r>
          </a:p>
        </p:txBody>
      </p:sp>
      <p:pic>
        <p:nvPicPr>
          <p:cNvPr id="5" name="Picture 4">
            <a:extLst>
              <a:ext uri="{FF2B5EF4-FFF2-40B4-BE49-F238E27FC236}">
                <a16:creationId xmlns:a16="http://schemas.microsoft.com/office/drawing/2014/main" id="{0AEBCB90-3467-3442-8611-E75827D5293D}"/>
              </a:ext>
            </a:extLst>
          </p:cNvPr>
          <p:cNvPicPr>
            <a:picLocks noChangeAspect="1"/>
          </p:cNvPicPr>
          <p:nvPr/>
        </p:nvPicPr>
        <p:blipFill>
          <a:blip r:embed="rId3"/>
          <a:srcRect/>
          <a:stretch/>
        </p:blipFill>
        <p:spPr>
          <a:xfrm>
            <a:off x="7420036" y="1291045"/>
            <a:ext cx="2185515" cy="4571998"/>
          </a:xfrm>
          <a:prstGeom prst="rect">
            <a:avLst/>
          </a:prstGeom>
        </p:spPr>
      </p:pic>
      <p:sp>
        <p:nvSpPr>
          <p:cNvPr id="18" name="TextBox 17">
            <a:extLst>
              <a:ext uri="{FF2B5EF4-FFF2-40B4-BE49-F238E27FC236}">
                <a16:creationId xmlns:a16="http://schemas.microsoft.com/office/drawing/2014/main" id="{8EBB7C66-4F70-FA41-B080-6863E3335FB0}"/>
              </a:ext>
            </a:extLst>
          </p:cNvPr>
          <p:cNvSpPr txBox="1"/>
          <p:nvPr/>
        </p:nvSpPr>
        <p:spPr>
          <a:xfrm>
            <a:off x="609601" y="3063686"/>
            <a:ext cx="6071285" cy="1571584"/>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UX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Unclickable modal background</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Scrollable modal popup with product detail contents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Selected tab menu is hidden when swiping contents</a:t>
            </a:r>
            <a:endParaRPr lang="en-US" sz="1100" spc="100" dirty="0">
              <a:solidFill>
                <a:schemeClr val="bg2">
                  <a:lumMod val="10000"/>
                </a:schemeClr>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”Denim Glossary” is not related with size guide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“Men’s Jeans”</a:t>
            </a:r>
            <a:r>
              <a:rPr lang="ko-KR" altLang="en-US" sz="1100" spc="100" dirty="0">
                <a:solidFill>
                  <a:srgbClr val="0B0000"/>
                </a:solidFill>
                <a:latin typeface="Avenir Next Medium" panose="020B0503020202020204" pitchFamily="34" charset="0"/>
              </a:rPr>
              <a:t> </a:t>
            </a:r>
            <a:r>
              <a:rPr lang="en-US" altLang="ko-KR" sz="1100" spc="100" dirty="0">
                <a:solidFill>
                  <a:srgbClr val="0B0000"/>
                </a:solidFill>
                <a:latin typeface="Avenir Next Medium" panose="020B0503020202020204" pitchFamily="34" charset="0"/>
              </a:rPr>
              <a:t>is missing information</a:t>
            </a:r>
            <a:endParaRPr lang="en-US" sz="1100" spc="100" dirty="0">
              <a:solidFill>
                <a:srgbClr val="0B0000"/>
              </a:solidFill>
              <a:latin typeface="Avenir Next Medium" panose="020B0503020202020204" pitchFamily="34" charset="0"/>
            </a:endParaRPr>
          </a:p>
        </p:txBody>
      </p:sp>
      <p:sp>
        <p:nvSpPr>
          <p:cNvPr id="19" name="TextBox 18">
            <a:extLst>
              <a:ext uri="{FF2B5EF4-FFF2-40B4-BE49-F238E27FC236}">
                <a16:creationId xmlns:a16="http://schemas.microsoft.com/office/drawing/2014/main" id="{B04E3DD5-718D-5145-B84F-E59DC6864584}"/>
              </a:ext>
            </a:extLst>
          </p:cNvPr>
          <p:cNvSpPr txBox="1"/>
          <p:nvPr/>
        </p:nvSpPr>
        <p:spPr>
          <a:xfrm>
            <a:off x="609601" y="5126348"/>
            <a:ext cx="6540842" cy="1063753"/>
          </a:xfrm>
          <a:prstGeom prst="rect">
            <a:avLst/>
          </a:prstGeom>
          <a:noFill/>
        </p:spPr>
        <p:txBody>
          <a:bodyPr wrap="square" lIns="0" tIns="0" rIns="0" bIns="0" rtlCol="0">
            <a:spAutoFit/>
          </a:bodyPr>
          <a:lstStyle/>
          <a:p>
            <a:pPr>
              <a:lnSpc>
                <a:spcPct val="150000"/>
              </a:lnSpc>
            </a:pPr>
            <a:r>
              <a:rPr lang="en-US" sz="1400" b="1" spc="100" dirty="0">
                <a:solidFill>
                  <a:srgbClr val="712C76"/>
                </a:solidFill>
                <a:latin typeface="Avenir Next Demi Bold" panose="020B0503020202020204" pitchFamily="34" charset="0"/>
              </a:rPr>
              <a:t>DEV. PERSPECTIVE</a:t>
            </a:r>
          </a:p>
          <a:p>
            <a:pPr marL="628650" lvl="1" indent="-171450">
              <a:lnSpc>
                <a:spcPct val="150000"/>
              </a:lnSpc>
              <a:buFont typeface="Arial" panose="020B0604020202020204" pitchFamily="34" charset="0"/>
              <a:buChar char="•"/>
            </a:pPr>
            <a:r>
              <a:rPr lang="en-US" sz="1100" spc="100" dirty="0">
                <a:solidFill>
                  <a:schemeClr val="bg2">
                    <a:lumMod val="10000"/>
                  </a:schemeClr>
                </a:solidFill>
                <a:latin typeface="Avenir Next Medium" panose="020B0503020202020204" pitchFamily="34" charset="0"/>
              </a:rPr>
              <a:t>“Women’s Jeans” size is showing first on all products by default</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Blue border outline on the touched area</a:t>
            </a:r>
          </a:p>
          <a:p>
            <a:pPr marL="628650" lvl="1" indent="-171450">
              <a:lnSpc>
                <a:spcPct val="150000"/>
              </a:lnSpc>
              <a:buFont typeface="Arial" panose="020B0604020202020204" pitchFamily="34" charset="0"/>
              <a:buChar char="•"/>
            </a:pPr>
            <a:r>
              <a:rPr lang="en-US" sz="1100" spc="100" dirty="0">
                <a:solidFill>
                  <a:schemeClr val="bg2">
                    <a:lumMod val="10000"/>
                  </a:schemeClr>
                </a:solidFill>
                <a:latin typeface="Avenir Next Medium" panose="020B0503020202020204" pitchFamily="34" charset="0"/>
              </a:rPr>
              <a:t>Contents don’t reset position to the left side whenever tab menu is selected</a:t>
            </a:r>
            <a:endParaRPr lang="en-US" sz="1100" spc="100" dirty="0">
              <a:solidFill>
                <a:srgbClr val="0B0000"/>
              </a:solidFill>
              <a:latin typeface="Avenir Next Medium" panose="020B0503020202020204" pitchFamily="34" charset="0"/>
            </a:endParaRPr>
          </a:p>
        </p:txBody>
      </p:sp>
      <p:pic>
        <p:nvPicPr>
          <p:cNvPr id="20" name="Picture 19">
            <a:extLst>
              <a:ext uri="{FF2B5EF4-FFF2-40B4-BE49-F238E27FC236}">
                <a16:creationId xmlns:a16="http://schemas.microsoft.com/office/drawing/2014/main" id="{83E0B980-048F-B34D-9FB4-C258AC7942F9}"/>
              </a:ext>
            </a:extLst>
          </p:cNvPr>
          <p:cNvPicPr>
            <a:picLocks noChangeAspect="1"/>
          </p:cNvPicPr>
          <p:nvPr/>
        </p:nvPicPr>
        <p:blipFill rotWithShape="1">
          <a:blip r:embed="rId4"/>
          <a:srcRect t="20659"/>
          <a:stretch/>
        </p:blipFill>
        <p:spPr>
          <a:xfrm>
            <a:off x="9801831" y="0"/>
            <a:ext cx="2185517" cy="3627462"/>
          </a:xfrm>
          <a:prstGeom prst="rect">
            <a:avLst/>
          </a:prstGeom>
        </p:spPr>
      </p:pic>
      <p:pic>
        <p:nvPicPr>
          <p:cNvPr id="21" name="Picture 20">
            <a:extLst>
              <a:ext uri="{FF2B5EF4-FFF2-40B4-BE49-F238E27FC236}">
                <a16:creationId xmlns:a16="http://schemas.microsoft.com/office/drawing/2014/main" id="{AC43B31C-AA07-734A-98F9-973E3B4E5AEB}"/>
              </a:ext>
            </a:extLst>
          </p:cNvPr>
          <p:cNvPicPr>
            <a:picLocks noChangeAspect="1"/>
          </p:cNvPicPr>
          <p:nvPr/>
        </p:nvPicPr>
        <p:blipFill rotWithShape="1">
          <a:blip r:embed="rId5"/>
          <a:srcRect b="31286"/>
          <a:stretch/>
        </p:blipFill>
        <p:spPr>
          <a:xfrm>
            <a:off x="9801831" y="3716385"/>
            <a:ext cx="2185517" cy="3141615"/>
          </a:xfrm>
          <a:prstGeom prst="rect">
            <a:avLst/>
          </a:prstGeom>
        </p:spPr>
      </p:pic>
    </p:spTree>
    <p:extLst>
      <p:ext uri="{BB962C8B-B14F-4D97-AF65-F5344CB8AC3E}">
        <p14:creationId xmlns:p14="http://schemas.microsoft.com/office/powerpoint/2010/main" val="58477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6017623" cy="338554"/>
          </a:xfrm>
          <a:prstGeom prst="rect">
            <a:avLst/>
          </a:prstGeom>
          <a:noFill/>
        </p:spPr>
        <p:txBody>
          <a:bodyPr wrap="square" lIns="0" tIns="0" rIns="0" bIns="0" rtlCol="0">
            <a:spAutoFit/>
          </a:bodyPr>
          <a:lstStyle/>
          <a:p>
            <a:r>
              <a:rPr lang="en-US" sz="2200" b="1" spc="300" dirty="0">
                <a:solidFill>
                  <a:srgbClr val="0B0000"/>
                </a:solidFill>
                <a:latin typeface="Avenir Next Demi Bold" panose="020B0503020202020204" pitchFamily="34" charset="0"/>
              </a:rPr>
              <a:t>ANALYZE DESKTOP SIZE GUIDE</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pic>
        <p:nvPicPr>
          <p:cNvPr id="10" name="Picture 9">
            <a:extLst>
              <a:ext uri="{FF2B5EF4-FFF2-40B4-BE49-F238E27FC236}">
                <a16:creationId xmlns:a16="http://schemas.microsoft.com/office/drawing/2014/main" id="{99717A3B-88FF-7440-9E4F-B830D99B0C8F}"/>
              </a:ext>
            </a:extLst>
          </p:cNvPr>
          <p:cNvPicPr>
            <a:picLocks noChangeAspect="1"/>
          </p:cNvPicPr>
          <p:nvPr/>
        </p:nvPicPr>
        <p:blipFill rotWithShape="1">
          <a:blip r:embed="rId3"/>
          <a:srcRect r="18710"/>
          <a:stretch/>
        </p:blipFill>
        <p:spPr>
          <a:xfrm>
            <a:off x="6490715" y="1524000"/>
            <a:ext cx="5701285" cy="4105656"/>
          </a:xfrm>
          <a:prstGeom prst="rect">
            <a:avLst/>
          </a:prstGeom>
        </p:spPr>
      </p:pic>
      <p:sp>
        <p:nvSpPr>
          <p:cNvPr id="13" name="TextBox 12">
            <a:extLst>
              <a:ext uri="{FF2B5EF4-FFF2-40B4-BE49-F238E27FC236}">
                <a16:creationId xmlns:a16="http://schemas.microsoft.com/office/drawing/2014/main" id="{C05BB7F4-D258-1244-BD26-9E9376505947}"/>
              </a:ext>
            </a:extLst>
          </p:cNvPr>
          <p:cNvSpPr txBox="1"/>
          <p:nvPr/>
        </p:nvSpPr>
        <p:spPr>
          <a:xfrm>
            <a:off x="609600" y="1295400"/>
            <a:ext cx="4926227" cy="809837"/>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UI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Same as Mobile Analysis</a:t>
            </a:r>
          </a:p>
          <a:p>
            <a:pPr marL="628650" lvl="1" indent="-171450">
              <a:lnSpc>
                <a:spcPct val="150000"/>
              </a:lnSpc>
              <a:buFont typeface="Arial" panose="020B0604020202020204" pitchFamily="34" charset="0"/>
              <a:buChar char="•"/>
            </a:pPr>
            <a:r>
              <a:rPr lang="en-US" altLang="ko-KR" sz="1100" spc="100" dirty="0">
                <a:solidFill>
                  <a:srgbClr val="0B0000"/>
                </a:solidFill>
                <a:latin typeface="Avenir Next Medium" panose="020B0503020202020204" pitchFamily="34" charset="0"/>
              </a:rPr>
              <a:t>Unnecessary white space on the right and bottom</a:t>
            </a:r>
            <a:endParaRPr lang="en-US" sz="1100" spc="100" dirty="0">
              <a:solidFill>
                <a:srgbClr val="0B0000"/>
              </a:solidFill>
              <a:latin typeface="Avenir Next Medium" panose="020B0503020202020204" pitchFamily="34" charset="0"/>
            </a:endParaRPr>
          </a:p>
        </p:txBody>
      </p:sp>
      <p:sp>
        <p:nvSpPr>
          <p:cNvPr id="14" name="TextBox 13">
            <a:extLst>
              <a:ext uri="{FF2B5EF4-FFF2-40B4-BE49-F238E27FC236}">
                <a16:creationId xmlns:a16="http://schemas.microsoft.com/office/drawing/2014/main" id="{DFD50583-C546-B644-AF39-4323B8837AD1}"/>
              </a:ext>
            </a:extLst>
          </p:cNvPr>
          <p:cNvSpPr txBox="1"/>
          <p:nvPr/>
        </p:nvSpPr>
        <p:spPr>
          <a:xfrm>
            <a:off x="609600" y="2735851"/>
            <a:ext cx="3088987" cy="809837"/>
          </a:xfrm>
          <a:prstGeom prst="rect">
            <a:avLst/>
          </a:prstGeom>
          <a:noFill/>
        </p:spPr>
        <p:txBody>
          <a:bodyPr wrap="non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UX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Same as Mobile Analysis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Horizontal scroll into size guide</a:t>
            </a:r>
          </a:p>
        </p:txBody>
      </p:sp>
      <p:sp>
        <p:nvSpPr>
          <p:cNvPr id="15" name="TextBox 14">
            <a:extLst>
              <a:ext uri="{FF2B5EF4-FFF2-40B4-BE49-F238E27FC236}">
                <a16:creationId xmlns:a16="http://schemas.microsoft.com/office/drawing/2014/main" id="{96281961-D2EA-2F4D-88B4-6A647ECD5503}"/>
              </a:ext>
            </a:extLst>
          </p:cNvPr>
          <p:cNvSpPr txBox="1"/>
          <p:nvPr/>
        </p:nvSpPr>
        <p:spPr>
          <a:xfrm>
            <a:off x="609601" y="4088380"/>
            <a:ext cx="5146766" cy="809837"/>
          </a:xfrm>
          <a:prstGeom prst="rect">
            <a:avLst/>
          </a:prstGeom>
          <a:noFill/>
        </p:spPr>
        <p:txBody>
          <a:bodyPr wrap="square" lIns="0" tIns="0" rIns="0" bIns="0" rtlCol="0">
            <a:spAutoFit/>
          </a:bodyPr>
          <a:lstStyle/>
          <a:p>
            <a:pPr>
              <a:lnSpc>
                <a:spcPct val="150000"/>
              </a:lnSpc>
            </a:pPr>
            <a:r>
              <a:rPr lang="en-US" sz="1400" b="1" spc="100" dirty="0">
                <a:solidFill>
                  <a:srgbClr val="712C76"/>
                </a:solidFill>
                <a:latin typeface="Avenir Next Demi Bold" panose="020B0503020202020204" pitchFamily="34" charset="0"/>
              </a:rPr>
              <a:t>DEV. PERSPECTIVE</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Same as Mobile Analysis</a:t>
            </a:r>
          </a:p>
          <a:p>
            <a:pPr marL="628650" lvl="1" indent="-171450">
              <a:lnSpc>
                <a:spcPct val="150000"/>
              </a:lnSpc>
              <a:buFont typeface="Arial" panose="020B0604020202020204" pitchFamily="34" charset="0"/>
              <a:buChar char="•"/>
            </a:pPr>
            <a:r>
              <a:rPr lang="en-US" sz="1100" spc="100" dirty="0">
                <a:solidFill>
                  <a:srgbClr val="0B0000"/>
                </a:solidFill>
                <a:latin typeface="Avenir Next Medium" panose="020B0503020202020204" pitchFamily="34" charset="0"/>
              </a:rPr>
              <a:t>Thick black border outline on clicked area</a:t>
            </a:r>
          </a:p>
        </p:txBody>
      </p:sp>
    </p:spTree>
    <p:extLst>
      <p:ext uri="{BB962C8B-B14F-4D97-AF65-F5344CB8AC3E}">
        <p14:creationId xmlns:p14="http://schemas.microsoft.com/office/powerpoint/2010/main" val="161344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A79C49-04D2-134D-8BFC-92F9B36994B2}"/>
              </a:ext>
            </a:extLst>
          </p:cNvPr>
          <p:cNvSpPr txBox="1"/>
          <p:nvPr/>
        </p:nvSpPr>
        <p:spPr>
          <a:xfrm>
            <a:off x="609600" y="585202"/>
            <a:ext cx="2179186" cy="338554"/>
          </a:xfrm>
          <a:prstGeom prst="rect">
            <a:avLst/>
          </a:prstGeom>
          <a:noFill/>
        </p:spPr>
        <p:txBody>
          <a:bodyPr wrap="none" lIns="0" tIns="0" rIns="0" bIns="0" rtlCol="0">
            <a:spAutoFit/>
          </a:bodyPr>
          <a:lstStyle/>
          <a:p>
            <a:r>
              <a:rPr lang="en-US" sz="2200" b="1" spc="300" dirty="0">
                <a:solidFill>
                  <a:srgbClr val="0B0000"/>
                </a:solidFill>
                <a:latin typeface="Avenir Next Demi Bold" panose="020B0503020202020204" pitchFamily="34" charset="0"/>
              </a:rPr>
              <a:t>PAIN POINTS</a:t>
            </a:r>
          </a:p>
        </p:txBody>
      </p:sp>
      <p:sp>
        <p:nvSpPr>
          <p:cNvPr id="6" name="TextBox 5">
            <a:extLst>
              <a:ext uri="{FF2B5EF4-FFF2-40B4-BE49-F238E27FC236}">
                <a16:creationId xmlns:a16="http://schemas.microsoft.com/office/drawing/2014/main" id="{891A07DC-8ABB-3F46-97AE-FFBFA60E0BF6}"/>
              </a:ext>
            </a:extLst>
          </p:cNvPr>
          <p:cNvSpPr txBox="1"/>
          <p:nvPr/>
        </p:nvSpPr>
        <p:spPr>
          <a:xfrm>
            <a:off x="609600" y="419100"/>
            <a:ext cx="1468351" cy="123111"/>
          </a:xfrm>
          <a:prstGeom prst="rect">
            <a:avLst/>
          </a:prstGeom>
          <a:noFill/>
        </p:spPr>
        <p:txBody>
          <a:bodyPr wrap="none" lIns="0" tIns="0" rIns="0" bIns="0" rtlCol="0" anchor="ctr">
            <a:spAutoFit/>
          </a:bodyPr>
          <a:lstStyle/>
          <a:p>
            <a:r>
              <a:rPr lang="en-US" sz="800" spc="100" dirty="0">
                <a:solidFill>
                  <a:schemeClr val="bg2">
                    <a:lumMod val="75000"/>
                  </a:schemeClr>
                </a:solidFill>
                <a:latin typeface="Avenir Next" panose="020B0503020202020204" pitchFamily="34" charset="0"/>
              </a:rPr>
              <a:t>LUCKY BRAND ANALYSIS</a:t>
            </a:r>
          </a:p>
        </p:txBody>
      </p:sp>
      <p:sp>
        <p:nvSpPr>
          <p:cNvPr id="7" name="Rectangle 6">
            <a:extLst>
              <a:ext uri="{FF2B5EF4-FFF2-40B4-BE49-F238E27FC236}">
                <a16:creationId xmlns:a16="http://schemas.microsoft.com/office/drawing/2014/main" id="{365A1252-ABD2-F447-9E2B-6E2F3E990642}"/>
              </a:ext>
            </a:extLst>
          </p:cNvPr>
          <p:cNvSpPr/>
          <p:nvPr/>
        </p:nvSpPr>
        <p:spPr>
          <a:xfrm>
            <a:off x="8031892" y="1293340"/>
            <a:ext cx="3921211" cy="438912"/>
          </a:xfrm>
          <a:prstGeom prst="rect">
            <a:avLst/>
          </a:prstGeom>
          <a:solidFill>
            <a:srgbClr val="712C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Dev.</a:t>
            </a:r>
          </a:p>
        </p:txBody>
      </p:sp>
      <p:cxnSp>
        <p:nvCxnSpPr>
          <p:cNvPr id="10" name="Straight Connector 9">
            <a:extLst>
              <a:ext uri="{FF2B5EF4-FFF2-40B4-BE49-F238E27FC236}">
                <a16:creationId xmlns:a16="http://schemas.microsoft.com/office/drawing/2014/main" id="{3973AD2C-8529-F948-8D7B-D993FCD0FE35}"/>
              </a:ext>
            </a:extLst>
          </p:cNvPr>
          <p:cNvCxnSpPr/>
          <p:nvPr/>
        </p:nvCxnSpPr>
        <p:spPr>
          <a:xfrm>
            <a:off x="4267200"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195A84-2ED6-F34E-BE16-264CB419CDEF}"/>
              </a:ext>
            </a:extLst>
          </p:cNvPr>
          <p:cNvCxnSpPr/>
          <p:nvPr/>
        </p:nvCxnSpPr>
        <p:spPr>
          <a:xfrm>
            <a:off x="8110152" y="1886465"/>
            <a:ext cx="0" cy="4654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12333EA-807F-0E43-AF61-9A73A6660183}"/>
              </a:ext>
            </a:extLst>
          </p:cNvPr>
          <p:cNvSpPr/>
          <p:nvPr/>
        </p:nvSpPr>
        <p:spPr>
          <a:xfrm>
            <a:off x="4205416" y="1291774"/>
            <a:ext cx="3921211" cy="4389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UX</a:t>
            </a:r>
          </a:p>
        </p:txBody>
      </p:sp>
      <p:sp>
        <p:nvSpPr>
          <p:cNvPr id="14" name="Rectangle 13">
            <a:extLst>
              <a:ext uri="{FF2B5EF4-FFF2-40B4-BE49-F238E27FC236}">
                <a16:creationId xmlns:a16="http://schemas.microsoft.com/office/drawing/2014/main" id="{AC97CA88-CFA0-0242-956A-3A7ECC15CB4A}"/>
              </a:ext>
            </a:extLst>
          </p:cNvPr>
          <p:cNvSpPr/>
          <p:nvPr/>
        </p:nvSpPr>
        <p:spPr>
          <a:xfrm>
            <a:off x="609601" y="1293341"/>
            <a:ext cx="3657600" cy="4389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venir Next Demi Bold" panose="020B0503020202020204" pitchFamily="34" charset="0"/>
              </a:rPr>
              <a:t>UI</a:t>
            </a:r>
          </a:p>
        </p:txBody>
      </p:sp>
      <p:sp>
        <p:nvSpPr>
          <p:cNvPr id="15" name="TextBox 14">
            <a:extLst>
              <a:ext uri="{FF2B5EF4-FFF2-40B4-BE49-F238E27FC236}">
                <a16:creationId xmlns:a16="http://schemas.microsoft.com/office/drawing/2014/main" id="{7209E348-71B6-514C-9B32-E9A7B2267DBF}"/>
              </a:ext>
            </a:extLst>
          </p:cNvPr>
          <p:cNvSpPr txBox="1"/>
          <p:nvPr/>
        </p:nvSpPr>
        <p:spPr>
          <a:xfrm>
            <a:off x="617839" y="2050533"/>
            <a:ext cx="3451653" cy="3604833"/>
          </a:xfrm>
          <a:prstGeom prst="rect">
            <a:avLst/>
          </a:prstGeom>
          <a:noFill/>
        </p:spPr>
        <p:txBody>
          <a:bodyPr wrap="square" lIns="0" tIns="0" rIns="0" bIns="0" rtlCol="0">
            <a:spAutoFit/>
          </a:bodyPr>
          <a:lstStyle/>
          <a:p>
            <a:pPr>
              <a:lnSpc>
                <a:spcPct val="150000"/>
              </a:lnSpc>
            </a:pPr>
            <a:r>
              <a:rPr lang="en-US" sz="1400" b="1" spc="100" dirty="0">
                <a:solidFill>
                  <a:schemeClr val="accent2">
                    <a:lumMod val="75000"/>
                  </a:schemeClr>
                </a:solidFill>
                <a:latin typeface="Avenir Next Demi Bold" panose="020B0503020202020204" pitchFamily="34" charset="0"/>
              </a:rPr>
              <a:t>Legibility</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Font type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Serifs have slightly decreased readability compared to Sans-Serif. Sans-Serif is a great typeface for the body of text.</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Multiple Font</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Multiple fonts used on the website feels unstructured, unprofessional, and inconsistent.</a:t>
            </a:r>
          </a:p>
          <a:p>
            <a:pPr lvl="2">
              <a:lnSpc>
                <a:spcPct val="150000"/>
              </a:lnSpc>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“X” Icon</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Unnoticeable color</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p:txBody>
      </p:sp>
      <p:sp>
        <p:nvSpPr>
          <p:cNvPr id="16" name="TextBox 15">
            <a:extLst>
              <a:ext uri="{FF2B5EF4-FFF2-40B4-BE49-F238E27FC236}">
                <a16:creationId xmlns:a16="http://schemas.microsoft.com/office/drawing/2014/main" id="{8C9BA81C-5BD4-0941-8657-5F8DED8849F4}"/>
              </a:ext>
            </a:extLst>
          </p:cNvPr>
          <p:cNvSpPr txBox="1"/>
          <p:nvPr/>
        </p:nvSpPr>
        <p:spPr>
          <a:xfrm>
            <a:off x="4453344" y="2050533"/>
            <a:ext cx="3468129" cy="2912336"/>
          </a:xfrm>
          <a:prstGeom prst="rect">
            <a:avLst/>
          </a:prstGeom>
          <a:noFill/>
        </p:spPr>
        <p:txBody>
          <a:bodyPr wrap="square" lIns="0" tIns="0" rIns="0" bIns="0" rtlCol="0">
            <a:spAutoFit/>
          </a:bodyPr>
          <a:lstStyle/>
          <a:p>
            <a:pPr>
              <a:lnSpc>
                <a:spcPct val="150000"/>
              </a:lnSpc>
            </a:pPr>
            <a:r>
              <a:rPr lang="en-US" sz="1400" b="1" spc="100" dirty="0">
                <a:solidFill>
                  <a:schemeClr val="accent6">
                    <a:lumMod val="75000"/>
                  </a:schemeClr>
                </a:solidFill>
                <a:latin typeface="Avenir Next Demi Bold" panose="020B0503020202020204" pitchFamily="34" charset="0"/>
              </a:rPr>
              <a:t>Cognitive Overload</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Inaccurate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Not easy to find accurate product size information</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Multiple Tab</a:t>
            </a:r>
            <a:r>
              <a:rPr lang="ko-KR" altLang="en-US" sz="1100" b="1" spc="100" dirty="0">
                <a:solidFill>
                  <a:srgbClr val="0B0000"/>
                </a:solidFill>
                <a:latin typeface="Avenir Next Medium" panose="020B0503020202020204" pitchFamily="34" charset="0"/>
              </a:rPr>
              <a:t> </a:t>
            </a:r>
            <a:r>
              <a:rPr lang="en-US" altLang="ko-KR" sz="1100" b="1" spc="100" dirty="0">
                <a:solidFill>
                  <a:srgbClr val="0B0000"/>
                </a:solidFill>
                <a:latin typeface="Avenir Next Medium" panose="020B0503020202020204" pitchFamily="34" charset="0"/>
              </a:rPr>
              <a:t>Menu</a:t>
            </a:r>
            <a:endParaRPr lang="en-US" sz="1100" b="1"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altLang="ko-KR" sz="1000" spc="100" dirty="0">
                <a:solidFill>
                  <a:srgbClr val="0B0000"/>
                </a:solidFill>
                <a:latin typeface="Avenir Next Medium" panose="020B0503020202020204" pitchFamily="34" charset="0"/>
              </a:rPr>
              <a:t>Interrupts the experience to find the specific product size</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Unspecific</a:t>
            </a:r>
            <a:endParaRPr lang="en-US" sz="1000" spc="100" dirty="0">
              <a:solidFill>
                <a:srgbClr val="0B0000"/>
              </a:solidFill>
              <a:latin typeface="Avenir Next Medium" panose="020B0503020202020204" pitchFamily="34" charset="0"/>
            </a:endParaRPr>
          </a:p>
          <a:p>
            <a:pPr marL="1085850" lvl="2" indent="-171450">
              <a:lnSpc>
                <a:spcPct val="150000"/>
              </a:lnSpc>
              <a:buFont typeface="Courier New" panose="02070309020205020404" pitchFamily="49" charset="0"/>
              <a:buChar char="o"/>
            </a:pPr>
            <a:r>
              <a:rPr lang="en-US" sz="1000" spc="100" dirty="0">
                <a:solidFill>
                  <a:schemeClr val="bg2">
                    <a:lumMod val="10000"/>
                  </a:schemeClr>
                </a:solidFill>
                <a:latin typeface="Avenir Next Medium" panose="020B0503020202020204" pitchFamily="34" charset="0"/>
              </a:rPr>
              <a:t>“Women’s Jeans” size is showing first on all products by default</a:t>
            </a:r>
          </a:p>
        </p:txBody>
      </p:sp>
      <p:sp>
        <p:nvSpPr>
          <p:cNvPr id="17" name="TextBox 16">
            <a:extLst>
              <a:ext uri="{FF2B5EF4-FFF2-40B4-BE49-F238E27FC236}">
                <a16:creationId xmlns:a16="http://schemas.microsoft.com/office/drawing/2014/main" id="{E1FB3F30-4067-904A-9CE6-D0AC8780FCC4}"/>
              </a:ext>
            </a:extLst>
          </p:cNvPr>
          <p:cNvSpPr txBox="1"/>
          <p:nvPr/>
        </p:nvSpPr>
        <p:spPr>
          <a:xfrm>
            <a:off x="8320218" y="2050533"/>
            <a:ext cx="3734036" cy="3120085"/>
          </a:xfrm>
          <a:prstGeom prst="rect">
            <a:avLst/>
          </a:prstGeom>
          <a:noFill/>
        </p:spPr>
        <p:txBody>
          <a:bodyPr wrap="square" lIns="0" tIns="0" rIns="0" bIns="0" rtlCol="0">
            <a:spAutoFit/>
          </a:bodyPr>
          <a:lstStyle/>
          <a:p>
            <a:pPr>
              <a:lnSpc>
                <a:spcPct val="150000"/>
              </a:lnSpc>
            </a:pPr>
            <a:r>
              <a:rPr lang="en-US" sz="1400" b="1" spc="100" dirty="0">
                <a:solidFill>
                  <a:srgbClr val="712C76"/>
                </a:solidFill>
                <a:latin typeface="Avenir Next Demi Bold" panose="020B0503020202020204" pitchFamily="34" charset="0"/>
              </a:rPr>
              <a:t>Scrolling</a:t>
            </a: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Vertical Scroll</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Scrollable popup makes user frustrated. </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Unclickable modal background</a:t>
            </a:r>
          </a:p>
          <a:p>
            <a:pPr marL="1085850" lvl="2" indent="-171450">
              <a:lnSpc>
                <a:spcPct val="150000"/>
              </a:lnSpc>
              <a:buFont typeface="Courier New" panose="02070309020205020404" pitchFamily="49" charset="0"/>
              <a:buChar char="o"/>
            </a:pPr>
            <a:endParaRPr lang="en-US" sz="1000" spc="100" dirty="0">
              <a:solidFill>
                <a:srgbClr val="0B0000"/>
              </a:solidFill>
              <a:latin typeface="Avenir Next Medium" panose="020B0503020202020204" pitchFamily="34" charset="0"/>
            </a:endParaRPr>
          </a:p>
          <a:p>
            <a:pPr marL="628650" lvl="1" indent="-171450">
              <a:lnSpc>
                <a:spcPct val="150000"/>
              </a:lnSpc>
              <a:buFont typeface="Arial" panose="020B0604020202020204" pitchFamily="34" charset="0"/>
              <a:buChar char="•"/>
            </a:pPr>
            <a:r>
              <a:rPr lang="en-US" sz="1100" b="1" spc="100" dirty="0">
                <a:solidFill>
                  <a:srgbClr val="0B0000"/>
                </a:solidFill>
                <a:latin typeface="Avenir Next Medium" panose="020B0503020202020204" pitchFamily="34" charset="0"/>
              </a:rPr>
              <a:t>Horizontal Scroll</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Uncomfortable UX on mobile.</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Selected tab menu is hidden when swiping contents.</a:t>
            </a:r>
          </a:p>
          <a:p>
            <a:pPr marL="1085850" lvl="2" indent="-171450">
              <a:lnSpc>
                <a:spcPct val="150000"/>
              </a:lnSpc>
              <a:buFont typeface="Courier New" panose="02070309020205020404" pitchFamily="49" charset="0"/>
              <a:buChar char="o"/>
            </a:pPr>
            <a:r>
              <a:rPr lang="en-US" sz="1000" spc="100" dirty="0">
                <a:solidFill>
                  <a:srgbClr val="0B0000"/>
                </a:solidFill>
                <a:latin typeface="Avenir Next Medium" panose="020B0503020202020204" pitchFamily="34" charset="0"/>
              </a:rPr>
              <a:t>Contents don’t reset position to the left side whenever tab menu is selected.</a:t>
            </a:r>
          </a:p>
        </p:txBody>
      </p:sp>
    </p:spTree>
    <p:extLst>
      <p:ext uri="{BB962C8B-B14F-4D97-AF65-F5344CB8AC3E}">
        <p14:creationId xmlns:p14="http://schemas.microsoft.com/office/powerpoint/2010/main" val="352234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10001</TotalTime>
  <Words>1748</Words>
  <Application>Microsoft Macintosh PowerPoint</Application>
  <PresentationFormat>Widescreen</PresentationFormat>
  <Paragraphs>503</Paragraphs>
  <Slides>28</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Avenir Next</vt:lpstr>
      <vt:lpstr>Avenir Next Demi Bold</vt:lpstr>
      <vt:lpstr>Avenir Next Medium</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311</cp:revision>
  <dcterms:created xsi:type="dcterms:W3CDTF">2020-04-10T00:50:51Z</dcterms:created>
  <dcterms:modified xsi:type="dcterms:W3CDTF">2020-04-17T00:23:59Z</dcterms:modified>
</cp:coreProperties>
</file>